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95" r:id="rId3"/>
    <p:sldId id="257" r:id="rId4"/>
    <p:sldId id="298" r:id="rId5"/>
    <p:sldId id="297" r:id="rId6"/>
    <p:sldId id="293" r:id="rId7"/>
    <p:sldId id="289" r:id="rId8"/>
    <p:sldId id="296" r:id="rId9"/>
    <p:sldId id="299" r:id="rId10"/>
    <p:sldId id="300" r:id="rId11"/>
    <p:sldId id="301" r:id="rId12"/>
    <p:sldId id="302" r:id="rId13"/>
    <p:sldId id="303" r:id="rId14"/>
    <p:sldId id="304" r:id="rId15"/>
    <p:sldId id="275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0" autoAdjust="0"/>
    <p:restoredTop sz="95221"/>
  </p:normalViewPr>
  <p:slideViewPr>
    <p:cSldViewPr snapToGrid="0" snapToObjects="1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xmlns="" id="{A02909C2-61D1-154C-9C8D-CBBF188CB3F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D4DA0B8A-E0A6-D344-A4B4-6825A9AAEE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C1B84-A217-0846-9982-0B2FB4A2A740}" type="datetimeFigureOut">
              <a:rPr lang="fr-FR" smtClean="0"/>
              <a:t>07/10/2022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D3D5585-544B-AA4C-99B2-0B4456F582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142F02B-D446-E549-A202-319CDACAD8A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DDA5B7-69F3-7845-AEFC-C1368DE6C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1536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EAAB6-E3B4-714A-BBF9-7DC11CC19C95}" type="datetimeFigureOut">
              <a:rPr lang="fr-FR" smtClean="0"/>
              <a:t>07/10/2022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FF80DE-E4A0-B045-9DD5-60E73E6FB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93617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35E6-3894-D746-A638-82E1EBD6C2D8}" type="datetime1">
              <a:rPr lang="fr-FR" smtClean="0"/>
              <a:t>07/10/2022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8FFF5-3FE0-F247-BBF3-C12F62D420E6}" type="datetime1">
              <a:rPr lang="fr-FR" smtClean="0"/>
              <a:t>07/10/2022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6CE05-743D-0E44-B2F7-E3CC2853985F}" type="datetime1">
              <a:rPr lang="fr-FR" smtClean="0"/>
              <a:t>07/10/2022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2507-3F41-914D-B1C4-425F39CF8D0D}" type="datetime1">
              <a:rPr lang="fr-FR" smtClean="0"/>
              <a:t>07/10/2022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D776-79E7-0C46-BADF-6473E34D875F}" type="datetime1">
              <a:rPr lang="fr-FR" smtClean="0"/>
              <a:t>07/10/2022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ECE1E-0C42-1545-8899-1B873C734E50}" type="datetime1">
              <a:rPr lang="fr-FR" smtClean="0"/>
              <a:t>07/10/2022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0B2B-7D94-E74C-93DF-CB35251F9272}" type="datetime1">
              <a:rPr lang="fr-FR" smtClean="0"/>
              <a:t>07/10/2022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8C24A-7BCA-C84C-83D3-14E80F7608DB}" type="datetime1">
              <a:rPr lang="fr-FR" smtClean="0"/>
              <a:t>07/10/2022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49BE-9F6C-7841-9A04-78730F3224F5}" type="datetime1">
              <a:rPr lang="fr-FR" smtClean="0"/>
              <a:t>07/10/2022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882C-70F8-094A-8D05-0F3B7C5E49AB}" type="datetime1">
              <a:rPr lang="fr-FR" smtClean="0"/>
              <a:t>07/10/2022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C419-A7AD-0043-B3BF-4A2CE005E936}" type="datetime1">
              <a:rPr lang="fr-FR" smtClean="0"/>
              <a:t>07/10/2022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304E-F366-2545-8515-957788957858}" type="datetime1">
              <a:rPr lang="fr-FR" smtClean="0"/>
              <a:t>07/10/2022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D5867-1E70-E34D-A50B-E4333482548B}" type="datetime1">
              <a:rPr lang="fr-FR" smtClean="0"/>
              <a:t>07/10/2022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4115-CAC3-3C4E-98FA-BD6B9171EA58}" type="datetime1">
              <a:rPr lang="fr-FR" smtClean="0"/>
              <a:t>07/10/2022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3FB88-708D-4442-80C1-88FF75AD9087}" type="datetime1">
              <a:rPr lang="fr-FR" smtClean="0"/>
              <a:t>07/10/2022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54337-CB0F-7049-AF30-67949335E076}" type="datetime1">
              <a:rPr lang="fr-FR" smtClean="0"/>
              <a:t>07/10/2022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1732C-20B9-7C45-ADAE-088F2B0F9467}" type="datetime1">
              <a:rPr lang="fr-FR" smtClean="0"/>
              <a:t>07/10/2022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71330EE-A842-074C-9495-F2D2DFAE8E6A}" type="datetime1">
              <a:rPr lang="fr-FR" smtClean="0"/>
              <a:t>07/10/2022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historicophiles.com/2018/07/25/principes-et-formes-de-solidarite/" TargetMode="Externa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historicophiles.com/2018/07/25/principes-et-formes-de-solidarite/" TargetMode="Externa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istoricophiles.com/2018/07/25/principes-et-formes-de-solidarite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xmlns="" id="{3595E478-612A-42ED-816A-0DD5B5C895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CB226365-E8CD-4F1B-B318-7598AA28AE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86F8589D-19E8-4616-A2D6-95125B4528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5F9D2829-9A1B-41D9-A712-382721D3A7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6" t="75007" r="30510"/>
          <a:stretch/>
        </p:blipFill>
        <p:spPr>
          <a:xfrm>
            <a:off x="7586661" y="815472"/>
            <a:ext cx="4817288" cy="2941444"/>
          </a:xfrm>
          <a:custGeom>
            <a:avLst/>
            <a:gdLst>
              <a:gd name="connsiteX0" fmla="*/ 2051608 w 4103216"/>
              <a:gd name="connsiteY0" fmla="*/ 0 h 1714050"/>
              <a:gd name="connsiteX1" fmla="*/ 4103216 w 4103216"/>
              <a:gd name="connsiteY1" fmla="*/ 1266738 h 1714050"/>
              <a:gd name="connsiteX2" fmla="*/ 4010980 w 4103216"/>
              <a:gd name="connsiteY2" fmla="*/ 1643427 h 1714050"/>
              <a:gd name="connsiteX3" fmla="*/ 3969116 w 4103216"/>
              <a:gd name="connsiteY3" fmla="*/ 1714050 h 1714050"/>
              <a:gd name="connsiteX4" fmla="*/ 134100 w 4103216"/>
              <a:gd name="connsiteY4" fmla="*/ 1714050 h 1714050"/>
              <a:gd name="connsiteX5" fmla="*/ 92237 w 4103216"/>
              <a:gd name="connsiteY5" fmla="*/ 1643427 h 1714050"/>
              <a:gd name="connsiteX6" fmla="*/ 0 w 4103216"/>
              <a:gd name="connsiteY6" fmla="*/ 1266738 h 1714050"/>
              <a:gd name="connsiteX7" fmla="*/ 2051608 w 4103216"/>
              <a:gd name="connsiteY7" fmla="*/ 0 h 171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3216" h="1714050">
                <a:moveTo>
                  <a:pt x="2051608" y="0"/>
                </a:moveTo>
                <a:cubicBezTo>
                  <a:pt x="3184680" y="0"/>
                  <a:pt x="4103216" y="567138"/>
                  <a:pt x="4103216" y="1266738"/>
                </a:cubicBezTo>
                <a:cubicBezTo>
                  <a:pt x="4103216" y="1397913"/>
                  <a:pt x="4070924" y="1524431"/>
                  <a:pt x="4010980" y="1643427"/>
                </a:cubicBezTo>
                <a:lnTo>
                  <a:pt x="3969116" y="1714050"/>
                </a:lnTo>
                <a:lnTo>
                  <a:pt x="134100" y="1714050"/>
                </a:lnTo>
                <a:lnTo>
                  <a:pt x="92237" y="1643427"/>
                </a:lnTo>
                <a:cubicBezTo>
                  <a:pt x="32293" y="1524431"/>
                  <a:pt x="0" y="1397913"/>
                  <a:pt x="0" y="1266738"/>
                </a:cubicBezTo>
                <a:cubicBezTo>
                  <a:pt x="0" y="567138"/>
                  <a:pt x="918536" y="0"/>
                  <a:pt x="2051608" y="0"/>
                </a:cubicBezTo>
                <a:close/>
              </a:path>
            </a:pathLst>
          </a:custGeom>
        </p:spPr>
      </p:pic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F65E6D9-4EB7-924B-BA40-65A21957DD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924" y="1471010"/>
            <a:ext cx="8978085" cy="1311274"/>
          </a:xfrm>
        </p:spPr>
        <p:txBody>
          <a:bodyPr anchor="b">
            <a:normAutofit/>
          </a:bodyPr>
          <a:lstStyle/>
          <a:p>
            <a: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  <a:t>Réunion plénière du 28 février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D98D491-E0E1-F245-9B29-054435E7C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/>
              <a:pPr>
                <a:spcAft>
                  <a:spcPts val="600"/>
                </a:spcAft>
              </a:pPr>
              <a:t>1</a:t>
            </a:fld>
            <a:endParaRPr lang="en-US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5818179D-0B05-4746-AD6A-0FF569DD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</a:t>
            </a:r>
            <a:r>
              <a:rPr lang="en-US" dirty="0" err="1"/>
              <a:t>Faulx</a:t>
            </a:r>
            <a:r>
              <a:rPr lang="en-US" dirty="0"/>
              <a:t> du 28 </a:t>
            </a:r>
            <a:r>
              <a:rPr lang="en-US" dirty="0" err="1"/>
              <a:t>février</a:t>
            </a:r>
            <a:r>
              <a:rPr lang="en-US" dirty="0"/>
              <a:t> 2022</a:t>
            </a:r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xmlns="" id="{83879A43-E3E5-064A-81C6-CE0B3B7F328B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13" name="Image 12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D6C18DCD-7DEF-E043-85D7-18309CB98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837473B0-CC2E-450A-ABE3-18F120FF3D39}">
                  <a1611:picAttrSrcUrl xmlns:a1611="http://schemas.microsoft.com/office/drawing/2016/11/main" xmlns="" r:id="rId5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xmlns="" id="{05795D09-17A0-7642-8F28-F67CAE338846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0681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xmlns="" id="{3595E478-612A-42ED-816A-0DD5B5C895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CB226365-E8CD-4F1B-B318-7598AA28AE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86F8589D-19E8-4616-A2D6-95125B4528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5F9D2829-9A1B-41D9-A712-382721D3A7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6" t="75007" r="30510"/>
          <a:stretch/>
        </p:blipFill>
        <p:spPr>
          <a:xfrm>
            <a:off x="7586661" y="815472"/>
            <a:ext cx="4817288" cy="2941444"/>
          </a:xfrm>
          <a:custGeom>
            <a:avLst/>
            <a:gdLst>
              <a:gd name="connsiteX0" fmla="*/ 2051608 w 4103216"/>
              <a:gd name="connsiteY0" fmla="*/ 0 h 1714050"/>
              <a:gd name="connsiteX1" fmla="*/ 4103216 w 4103216"/>
              <a:gd name="connsiteY1" fmla="*/ 1266738 h 1714050"/>
              <a:gd name="connsiteX2" fmla="*/ 4010980 w 4103216"/>
              <a:gd name="connsiteY2" fmla="*/ 1643427 h 1714050"/>
              <a:gd name="connsiteX3" fmla="*/ 3969116 w 4103216"/>
              <a:gd name="connsiteY3" fmla="*/ 1714050 h 1714050"/>
              <a:gd name="connsiteX4" fmla="*/ 134100 w 4103216"/>
              <a:gd name="connsiteY4" fmla="*/ 1714050 h 1714050"/>
              <a:gd name="connsiteX5" fmla="*/ 92237 w 4103216"/>
              <a:gd name="connsiteY5" fmla="*/ 1643427 h 1714050"/>
              <a:gd name="connsiteX6" fmla="*/ 0 w 4103216"/>
              <a:gd name="connsiteY6" fmla="*/ 1266738 h 1714050"/>
              <a:gd name="connsiteX7" fmla="*/ 2051608 w 4103216"/>
              <a:gd name="connsiteY7" fmla="*/ 0 h 171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3216" h="1714050">
                <a:moveTo>
                  <a:pt x="2051608" y="0"/>
                </a:moveTo>
                <a:cubicBezTo>
                  <a:pt x="3184680" y="0"/>
                  <a:pt x="4103216" y="567138"/>
                  <a:pt x="4103216" y="1266738"/>
                </a:cubicBezTo>
                <a:cubicBezTo>
                  <a:pt x="4103216" y="1397913"/>
                  <a:pt x="4070924" y="1524431"/>
                  <a:pt x="4010980" y="1643427"/>
                </a:cubicBezTo>
                <a:lnTo>
                  <a:pt x="3969116" y="1714050"/>
                </a:lnTo>
                <a:lnTo>
                  <a:pt x="134100" y="1714050"/>
                </a:lnTo>
                <a:lnTo>
                  <a:pt x="92237" y="1643427"/>
                </a:lnTo>
                <a:cubicBezTo>
                  <a:pt x="32293" y="1524431"/>
                  <a:pt x="0" y="1397913"/>
                  <a:pt x="0" y="1266738"/>
                </a:cubicBezTo>
                <a:cubicBezTo>
                  <a:pt x="0" y="567138"/>
                  <a:pt x="918536" y="0"/>
                  <a:pt x="2051608" y="0"/>
                </a:cubicBezTo>
                <a:close/>
              </a:path>
            </a:pathLst>
          </a:cu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xmlns="" id="{6427F690-C0CE-4347-9B74-3AB47B8D29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949" y="524076"/>
            <a:ext cx="8986362" cy="5236485"/>
          </a:xfrm>
        </p:spPr>
        <p:txBody>
          <a:bodyPr anchor="ctr">
            <a:normAutofit/>
          </a:bodyPr>
          <a:lstStyle/>
          <a:p>
            <a:pPr lvl="2"/>
            <a:r>
              <a:rPr lang="fr-FR" sz="1400" b="1" dirty="0"/>
              <a:t>Administrateurs présents :</a:t>
            </a:r>
            <a:br>
              <a:rPr lang="fr-FR" sz="1400" b="1" dirty="0"/>
            </a:br>
            <a:r>
              <a:rPr lang="fr-FR" sz="1400" dirty="0"/>
              <a:t>Dominique </a:t>
            </a:r>
            <a:r>
              <a:rPr lang="fr-FR" sz="1400" dirty="0" err="1"/>
              <a:t>Grandieu</a:t>
            </a:r>
            <a:r>
              <a:rPr lang="fr-FR" sz="1400" dirty="0"/>
              <a:t>, </a:t>
            </a:r>
            <a:br>
              <a:rPr lang="fr-FR" sz="1400" dirty="0"/>
            </a:br>
            <a:r>
              <a:rPr lang="fr-FR" sz="1400" dirty="0"/>
              <a:t>Brigitte </a:t>
            </a:r>
            <a:r>
              <a:rPr lang="fr-FR" sz="1400" dirty="0" err="1"/>
              <a:t>Casucci</a:t>
            </a:r>
            <a:r>
              <a:rPr lang="fr-FR" sz="1400" dirty="0"/>
              <a:t>,</a:t>
            </a:r>
            <a:br>
              <a:rPr lang="fr-FR" sz="1400" dirty="0"/>
            </a:br>
            <a:r>
              <a:rPr lang="fr-FR" sz="1400" dirty="0"/>
              <a:t>Ugo de Luca,</a:t>
            </a:r>
            <a:br>
              <a:rPr lang="fr-FR" sz="1400" dirty="0"/>
            </a:br>
            <a:r>
              <a:rPr lang="fr-FR" sz="1400" dirty="0"/>
              <a:t>Daniel Gérardin</a:t>
            </a:r>
            <a:br>
              <a:rPr lang="fr-FR" sz="1400" dirty="0"/>
            </a:br>
            <a:r>
              <a:rPr lang="fr-FR" sz="1400" dirty="0"/>
              <a:t>Véronique Hoffmann</a:t>
            </a:r>
            <a:br>
              <a:rPr lang="fr-FR" sz="1400" dirty="0"/>
            </a:br>
            <a:r>
              <a:rPr lang="fr-FR" sz="1400" dirty="0"/>
              <a:t>Lionel Risse</a:t>
            </a:r>
            <a:br>
              <a:rPr lang="fr-FR" sz="1400" dirty="0"/>
            </a:br>
            <a:r>
              <a:rPr lang="fr-FR" sz="1400" dirty="0"/>
              <a:t>Rachel </a:t>
            </a:r>
            <a:r>
              <a:rPr lang="fr-FR" sz="1400" dirty="0" err="1"/>
              <a:t>Grandieu</a:t>
            </a:r>
            <a:r>
              <a:rPr lang="fr-FR" sz="1400" dirty="0"/>
              <a:t>						</a:t>
            </a:r>
            <a:br>
              <a:rPr lang="fr-FR" sz="1400" dirty="0"/>
            </a:br>
            <a:r>
              <a:rPr lang="fr-FR" sz="1400" dirty="0" err="1"/>
              <a:t>Marie-jo</a:t>
            </a:r>
            <a:r>
              <a:rPr lang="fr-FR" sz="1400" dirty="0"/>
              <a:t> </a:t>
            </a:r>
            <a:r>
              <a:rPr lang="fr-FR" sz="1400" dirty="0" err="1"/>
              <a:t>Lépicier</a:t>
            </a:r>
            <a:r>
              <a:rPr lang="fr-FR" sz="1400" dirty="0"/>
              <a:t/>
            </a:r>
            <a:br>
              <a:rPr lang="fr-FR" sz="1400" dirty="0"/>
            </a:br>
            <a:r>
              <a:rPr lang="fr-FR" sz="1400" dirty="0"/>
              <a:t>Armelle Bernard</a:t>
            </a:r>
            <a:r>
              <a:rPr lang="fr-FR" sz="1800" dirty="0"/>
              <a:t/>
            </a:r>
            <a:br>
              <a:rPr lang="fr-FR" sz="1800" dirty="0"/>
            </a:br>
            <a:r>
              <a:rPr lang="fr-FR" sz="1400" b="1" dirty="0"/>
              <a:t/>
            </a:r>
            <a:br>
              <a:rPr lang="fr-FR" sz="1400" b="1" dirty="0"/>
            </a:br>
            <a:r>
              <a:rPr lang="fr-FR" sz="1400" b="1" dirty="0"/>
              <a:t>Administratrices excusés :</a:t>
            </a:r>
            <a:br>
              <a:rPr lang="fr-FR" sz="1400" b="1" dirty="0"/>
            </a:br>
            <a:r>
              <a:rPr lang="fr-FR" sz="1400" dirty="0"/>
              <a:t>Sandra Paya,</a:t>
            </a:r>
            <a:br>
              <a:rPr lang="fr-FR" sz="1400" dirty="0"/>
            </a:br>
            <a:r>
              <a:rPr lang="fr-FR" sz="1400" dirty="0"/>
              <a:t>Céline Lux</a:t>
            </a:r>
            <a:br>
              <a:rPr lang="fr-FR" sz="1400" dirty="0"/>
            </a:br>
            <a:r>
              <a:rPr lang="fr-FR" sz="1400" dirty="0"/>
              <a:t>Jérôme Prévôt</a:t>
            </a:r>
            <a:br>
              <a:rPr lang="fr-FR" sz="1400" dirty="0"/>
            </a:br>
            <a:r>
              <a:rPr lang="fr-FR" sz="1400" dirty="0"/>
              <a:t>Sven </a:t>
            </a:r>
            <a:r>
              <a:rPr lang="fr-FR" sz="1400" dirty="0" err="1"/>
              <a:t>Majchrzak</a:t>
            </a:r>
            <a:r>
              <a:rPr lang="fr-FR" sz="1400" dirty="0"/>
              <a:t/>
            </a:r>
            <a:br>
              <a:rPr lang="fr-FR" sz="1400" dirty="0"/>
            </a:br>
            <a:r>
              <a:rPr lang="fr-FR" sz="1400" dirty="0"/>
              <a:t>Claudine Dinant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D98D491-E0E1-F245-9B29-054435E7C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/>
              <a:pPr>
                <a:spcAft>
                  <a:spcPts val="600"/>
                </a:spcAft>
              </a:pPr>
              <a:t>2</a:t>
            </a:fld>
            <a:endParaRPr lang="en-US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5818179D-0B05-4746-AD6A-0FF569DD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</a:t>
            </a:r>
            <a:r>
              <a:rPr lang="en-US" dirty="0" err="1"/>
              <a:t>Faulx</a:t>
            </a:r>
            <a:r>
              <a:rPr lang="en-US" dirty="0"/>
              <a:t> du 28 </a:t>
            </a:r>
            <a:r>
              <a:rPr lang="en-US" dirty="0" err="1"/>
              <a:t>février</a:t>
            </a:r>
            <a:r>
              <a:rPr lang="en-US" dirty="0"/>
              <a:t> 2022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xmlns="" id="{D26E7B21-8BC2-F944-8FFC-06BFF319D62A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12" name="Image 11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C97B7162-DB73-B14F-95B9-8FD6AE7635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837473B0-CC2E-450A-ABE3-18F120FF3D39}">
                  <a1611:picAttrSrcUrl xmlns:a1611="http://schemas.microsoft.com/office/drawing/2016/11/main" xmlns="" r:id="rId5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xmlns="" id="{9B0A28DC-6A64-9B49-9929-8A7B5406FC18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0837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166CC71-281E-1442-92BB-BD06647CF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149" y="201458"/>
            <a:ext cx="10364451" cy="1098429"/>
          </a:xfrm>
        </p:spPr>
        <p:txBody>
          <a:bodyPr/>
          <a:lstStyle/>
          <a:p>
            <a:r>
              <a:rPr lang="fr-FR" dirty="0"/>
              <a:t>Ordre du JOUR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1498D9-223C-7341-A7CC-69E0E8D5419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983674"/>
            <a:ext cx="10363826" cy="472857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fr-FR" sz="4900" dirty="0"/>
          </a:p>
          <a:p>
            <a:pPr marL="0" indent="0">
              <a:buNone/>
            </a:pPr>
            <a:r>
              <a:rPr lang="fr-FR" sz="4900" dirty="0"/>
              <a:t>	- Point Budget CCAS</a:t>
            </a:r>
          </a:p>
          <a:p>
            <a:pPr marL="0" indent="0">
              <a:buNone/>
            </a:pPr>
            <a:r>
              <a:rPr lang="fr-FR" sz="4900" dirty="0"/>
              <a:t>	- Convention ANCV/ vacances Séniors 2022</a:t>
            </a:r>
          </a:p>
          <a:p>
            <a:pPr marL="0" indent="0">
              <a:buNone/>
            </a:pPr>
            <a:r>
              <a:rPr lang="fr-FR" sz="4900" dirty="0"/>
              <a:t>	- Ateliers numériques</a:t>
            </a:r>
          </a:p>
          <a:p>
            <a:pPr marL="0" indent="0">
              <a:buNone/>
            </a:pPr>
            <a:r>
              <a:rPr lang="fr-FR" sz="4900" dirty="0"/>
              <a:t>	- action coordonnée d’information </a:t>
            </a:r>
            <a:r>
              <a:rPr lang="fr-FR" sz="4900" dirty="0" err="1"/>
              <a:t>ccas</a:t>
            </a:r>
            <a:r>
              <a:rPr lang="fr-FR" sz="4900" dirty="0"/>
              <a:t> / cap entreprises / FL Job  / mission locale</a:t>
            </a:r>
          </a:p>
          <a:p>
            <a:pPr marL="0" indent="0">
              <a:buNone/>
            </a:pPr>
            <a:r>
              <a:rPr lang="fr-FR" sz="5000" dirty="0"/>
              <a:t>	- Convention Point conseil budget de l’Union Départementale des Associations Familiales</a:t>
            </a:r>
          </a:p>
          <a:p>
            <a:pPr marL="0" indent="0">
              <a:buNone/>
            </a:pPr>
            <a:r>
              <a:rPr lang="fr-FR" sz="5000" dirty="0"/>
              <a:t>	- Appels à projets Conférence des Financeurs et </a:t>
            </a:r>
            <a:r>
              <a:rPr lang="fr-FR" sz="5000" dirty="0" err="1"/>
              <a:t>carsat</a:t>
            </a:r>
            <a:r>
              <a:rPr lang="fr-FR" sz="5000" dirty="0"/>
              <a:t> Nord-est 2023</a:t>
            </a:r>
          </a:p>
          <a:p>
            <a:pPr marL="0" indent="0">
              <a:buNone/>
            </a:pPr>
            <a:r>
              <a:rPr lang="fr-FR" sz="4900" dirty="0"/>
              <a:t>	- Communication : « Panneau Pocket », Site Internet</a:t>
            </a:r>
          </a:p>
          <a:p>
            <a:pPr marL="0" indent="0">
              <a:buNone/>
            </a:pPr>
            <a:r>
              <a:rPr lang="fr-FR" sz="4900" dirty="0"/>
              <a:t>	- POINTS divers</a:t>
            </a:r>
          </a:p>
          <a:p>
            <a:pPr marL="0" indent="0">
              <a:buNone/>
            </a:pPr>
            <a:r>
              <a:rPr lang="fr-FR" sz="4900" dirty="0"/>
              <a:t>		</a:t>
            </a:r>
            <a:r>
              <a:rPr lang="fr-FR" sz="5400" dirty="0"/>
              <a:t> - </a:t>
            </a:r>
            <a:r>
              <a:rPr lang="fr-FR" sz="4800" dirty="0"/>
              <a:t>règlement des Aides Sociales Facultatives du CCAS de </a:t>
            </a:r>
            <a:r>
              <a:rPr lang="fr-FR" sz="4800" dirty="0" err="1"/>
              <a:t>Faulx</a:t>
            </a:r>
            <a:r>
              <a:rPr lang="fr-FR" sz="4800" dirty="0"/>
              <a:t> est en cours de préparation</a:t>
            </a:r>
          </a:p>
          <a:p>
            <a:pPr marL="0" indent="0">
              <a:buNone/>
            </a:pPr>
            <a:r>
              <a:rPr lang="fr-FR" sz="4800" dirty="0"/>
              <a:t>		- guide repérage isolement des seniors</a:t>
            </a:r>
          </a:p>
          <a:p>
            <a:pPr marL="0" indent="0">
              <a:buNone/>
            </a:pPr>
            <a:r>
              <a:rPr lang="fr-FR" sz="4900" dirty="0"/>
              <a:t>		- </a:t>
            </a:r>
            <a:r>
              <a:rPr lang="fr-FR" sz="4800" dirty="0"/>
              <a:t>Permanences de la déléguée du Défenseur des Droits : Madame Emmanuelle Garry</a:t>
            </a:r>
          </a:p>
          <a:p>
            <a:pPr marL="0" indent="0">
              <a:buNone/>
            </a:pPr>
            <a:r>
              <a:rPr lang="fr-FR" sz="4800" dirty="0"/>
              <a:t>		- Appel aux dons de mobilier par anticipation à des éventuels sinistres</a:t>
            </a:r>
          </a:p>
          <a:p>
            <a:pPr marL="0" indent="0">
              <a:buNone/>
            </a:pPr>
            <a:r>
              <a:rPr lang="fr-FR" sz="4800" dirty="0"/>
              <a:t>		- Repas des anciens le 3 avril 2022, recensement des volontaires</a:t>
            </a:r>
          </a:p>
          <a:p>
            <a:pPr marL="0" indent="0">
              <a:buNone/>
            </a:pPr>
            <a:endParaRPr lang="fr-FR" sz="4800" dirty="0"/>
          </a:p>
          <a:p>
            <a:pPr marL="0" indent="0">
              <a:buNone/>
            </a:pPr>
            <a:r>
              <a:rPr lang="fr-FR" sz="4900" dirty="0"/>
              <a:t>	</a:t>
            </a:r>
          </a:p>
          <a:p>
            <a:pPr marL="914400" lvl="2" indent="0">
              <a:buNone/>
            </a:pPr>
            <a:endParaRPr lang="fr-FR" dirty="0"/>
          </a:p>
          <a:p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lvl="1"/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EEFAF7A1-0367-FC4C-A7C4-4E93FD9EB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5DC36CE-B8D1-3743-8569-DA2DAF092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28 </a:t>
            </a:r>
            <a:r>
              <a:rPr lang="en-US" dirty="0" err="1"/>
              <a:t>février</a:t>
            </a:r>
            <a:r>
              <a:rPr lang="en-US" dirty="0"/>
              <a:t> 2022</a:t>
            </a:r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xmlns="" id="{0F226967-6A86-634E-B1C8-D60CE815D8CD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9" name="Image 8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7991D8BA-35D7-9242-B126-0EE28706FD4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xmlns="" id="{ED144FCA-F56E-B048-AB4F-9C22CE82D590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80257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0842" y="498014"/>
            <a:ext cx="10364451" cy="1596177"/>
          </a:xfrm>
        </p:spPr>
        <p:txBody>
          <a:bodyPr/>
          <a:lstStyle/>
          <a:p>
            <a:r>
              <a:rPr lang="fr-FR" dirty="0" err="1"/>
              <a:t>PoiNt</a:t>
            </a:r>
            <a:r>
              <a:rPr lang="fr-FR" dirty="0"/>
              <a:t> budget CCAS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20721" y="1491807"/>
            <a:ext cx="10363826" cy="4271684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endParaRPr lang="fr-FR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Le compte rendu de ce sujet sera diffusé par le secrétariat de mairie</a:t>
            </a:r>
          </a:p>
          <a:p>
            <a:pPr marL="457200" lvl="1" indent="0">
              <a:buNone/>
            </a:pPr>
            <a:endParaRPr lang="fr-FR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28 </a:t>
            </a:r>
            <a:r>
              <a:rPr lang="en-US" dirty="0" err="1"/>
              <a:t>février</a:t>
            </a:r>
            <a:r>
              <a:rPr lang="en-US" dirty="0"/>
              <a:t> 2022</a:t>
            </a:r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xmlns="" id="{E0702C47-C243-9E45-85A4-E0E201C7FA4A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9" name="Image 8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41238BFD-2925-BD4C-978A-C9A81E94AB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xmlns="" id="{ADCD69D3-4895-E349-8A81-6104D0999148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27584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6107" y="-17112"/>
            <a:ext cx="10364451" cy="1596177"/>
          </a:xfrm>
        </p:spPr>
        <p:txBody>
          <a:bodyPr/>
          <a:lstStyle/>
          <a:p>
            <a:r>
              <a:rPr lang="fr-FR" dirty="0"/>
              <a:t>Convention ANCV/ vacances Seniors 2022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46847" y="986981"/>
            <a:ext cx="10363826" cy="4896294"/>
          </a:xfrm>
        </p:spPr>
        <p:txBody>
          <a:bodyPr>
            <a:normAutofit fontScale="25000" lnSpcReduction="20000"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Référents : Rachel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grandieu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marie-jo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lepicier</a:t>
            </a: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Tx/>
              <a:buChar char="-"/>
            </a:pPr>
            <a:r>
              <a:rPr lang="fr-FR" sz="4800" b="1" dirty="0">
                <a:latin typeface="Arial" panose="020B0604020202020204" pitchFamily="34" charset="0"/>
                <a:cs typeface="Arial" panose="020B0604020202020204" pitchFamily="34" charset="0"/>
              </a:rPr>
              <a:t>Le programme seniors en vacances 2022 a été annulé le 24 février 2022 : </a:t>
            </a:r>
          </a:p>
          <a:p>
            <a:pPr lvl="2">
              <a:buFontTx/>
              <a:buChar char="-"/>
            </a:pPr>
            <a:r>
              <a:rPr lang="fr-FR" sz="4600" b="1" dirty="0">
                <a:latin typeface="Arial" panose="020B0604020202020204" pitchFamily="34" charset="0"/>
                <a:cs typeface="Arial" panose="020B0604020202020204" pitchFamily="34" charset="0"/>
              </a:rPr>
              <a:t>Les personnes concernées sont informées par Rachel en coordination avec la mairie. </a:t>
            </a:r>
          </a:p>
          <a:p>
            <a:pPr marL="457200" lvl="1" indent="0">
              <a:buNone/>
            </a:pPr>
            <a:r>
              <a:rPr lang="fr-FR" sz="4800" b="1" dirty="0">
                <a:latin typeface="Arial" panose="020B0604020202020204" pitchFamily="34" charset="0"/>
                <a:cs typeface="Arial" panose="020B0604020202020204" pitchFamily="34" charset="0"/>
              </a:rPr>
              <a:t>	-     La société de transport, la structure d’accueil et l’ANCV seront prévenues.</a:t>
            </a:r>
          </a:p>
          <a:p>
            <a:pPr marL="457200" lvl="1" indent="0">
              <a:buNone/>
            </a:pPr>
            <a:r>
              <a:rPr lang="fr-FR" sz="4800" b="1" dirty="0">
                <a:latin typeface="Arial" panose="020B0604020202020204" pitchFamily="34" charset="0"/>
                <a:cs typeface="Arial" panose="020B0604020202020204" pitchFamily="34" charset="0"/>
              </a:rPr>
              <a:t>	-     Une communication sera effectuée avec panneau </a:t>
            </a:r>
            <a:r>
              <a:rPr lang="fr-FR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pocket</a:t>
            </a:r>
            <a:r>
              <a:rPr lang="fr-FR" sz="4800" b="1" dirty="0">
                <a:latin typeface="Arial" panose="020B0604020202020204" pitchFamily="34" charset="0"/>
                <a:cs typeface="Arial" panose="020B0604020202020204" pitchFamily="34" charset="0"/>
              </a:rPr>
              <a:t> après réunion des inscrits par </a:t>
            </a:r>
            <a:r>
              <a:rPr lang="fr-FR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rachel</a:t>
            </a:r>
            <a:r>
              <a:rPr lang="fr-FR" sz="4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lvl="1" indent="0">
              <a:buNone/>
            </a:pPr>
            <a:endParaRPr lang="fr-FR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4800" b="1" dirty="0">
                <a:latin typeface="Arial" panose="020B0604020202020204" pitchFamily="34" charset="0"/>
                <a:cs typeface="Arial" panose="020B0604020202020204" pitchFamily="34" charset="0"/>
              </a:rPr>
              <a:t>Les raisons qui justifient cette annulation 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lvl="1" indent="0">
              <a:buNone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-    Impossibilité de valider la commande auprès de l’hôtelier dans le délai fixé au 15 février 2022</a:t>
            </a:r>
          </a:p>
          <a:p>
            <a:pPr marL="457200" lvl="1" indent="0">
              <a:buNone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-    nombre d’inscriptions très insuffisant</a:t>
            </a:r>
          </a:p>
          <a:p>
            <a:pPr lvl="1">
              <a:buFontTx/>
              <a:buChar char="-"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Plusieurs désistements de dernière minute</a:t>
            </a:r>
          </a:p>
          <a:p>
            <a:pPr lvl="1">
              <a:buFontTx/>
              <a:buChar char="-"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Remarques faites par plusieurs personnes sur les conditions exigées pour l’inscription</a:t>
            </a:r>
          </a:p>
          <a:p>
            <a:pPr marL="457200" lvl="1" indent="0">
              <a:buNone/>
            </a:pP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Tx/>
              <a:buChar char="-"/>
            </a:pPr>
            <a:r>
              <a:rPr lang="fr-FR" sz="4800" b="1" dirty="0">
                <a:latin typeface="Arial" panose="020B0604020202020204" pitchFamily="34" charset="0"/>
                <a:cs typeface="Arial" panose="020B0604020202020204" pitchFamily="34" charset="0"/>
              </a:rPr>
              <a:t>Pistes de Réflexion sur l’adéquation entre une nouvelle offre de service et la demande des seniors (focus groupes)  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lvl="1">
              <a:buFontTx/>
              <a:buChar char="-"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des propositions de voyages vers des destinations plus proches,</a:t>
            </a:r>
          </a:p>
          <a:p>
            <a:pPr lvl="1">
              <a:buFontTx/>
              <a:buChar char="-"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sur des périodes plus courtes de 1 à 3 jours ,</a:t>
            </a:r>
          </a:p>
          <a:p>
            <a:pPr lvl="1">
              <a:buFontTx/>
              <a:buChar char="-"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Segmentation des groupes afin de limiter le risque d’annulation, </a:t>
            </a:r>
          </a:p>
          <a:p>
            <a:pPr lvl="1">
              <a:buFontTx/>
              <a:buChar char="-"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réservation de bus de plus faible capacité ou voyage en train,</a:t>
            </a:r>
          </a:p>
          <a:p>
            <a:pPr lvl="1">
              <a:buFontTx/>
              <a:buChar char="-"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Préserver le conventionnement avec l’ANCV</a:t>
            </a:r>
          </a:p>
          <a:p>
            <a:pPr lvl="1">
              <a:buFontTx/>
              <a:buChar char="-"/>
            </a:pP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lvl="1" indent="0">
              <a:buNone/>
            </a:pPr>
            <a:endParaRPr lang="fr-FR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28 </a:t>
            </a:r>
            <a:r>
              <a:rPr lang="en-US" dirty="0" err="1"/>
              <a:t>février</a:t>
            </a:r>
            <a:r>
              <a:rPr lang="en-US" dirty="0"/>
              <a:t> 2022</a:t>
            </a:r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xmlns="" id="{3FE186DA-09A6-AA47-ADA9-932A385769CC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9" name="Image 8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BBBBB838-912D-724B-9D5A-403B01E725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xmlns="" id="{2C4EDF75-3AFD-D745-8635-DEA7160C99F4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01872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609600"/>
            <a:ext cx="10364451" cy="1596177"/>
          </a:xfrm>
        </p:spPr>
        <p:txBody>
          <a:bodyPr/>
          <a:lstStyle/>
          <a:p>
            <a:r>
              <a:rPr lang="fr-FR" dirty="0"/>
              <a:t>Ateliers numériques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481851"/>
            <a:ext cx="10363826" cy="4401424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Référents :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ugo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luca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, Brigitte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casucci</a:t>
            </a: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Suite à la réunion d’information de la population du 11 janvier, Les ateliers numériques fonctionnent. 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Ils se tiennent dans la salle du conseil municipal qui vient d’être équipée de l’équipement nécessaire afin de permettre l’accès à internet par la wifi.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Un premier bilan de leur fonctionnement sera organisé à la fin du premier trimestre.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28 </a:t>
            </a:r>
            <a:r>
              <a:rPr lang="en-US" dirty="0" err="1"/>
              <a:t>février</a:t>
            </a:r>
            <a:r>
              <a:rPr lang="en-US" dirty="0"/>
              <a:t> 2022</a:t>
            </a:r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xmlns="" id="{BEBB987D-971F-024F-A161-C10336A29858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9" name="Image 8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2219FECD-DF80-5A4C-96D9-77BA9E3B13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xmlns="" id="{7DB75AE3-27F6-0B46-95EE-C9EE441AAA65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61761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741130"/>
            <a:ext cx="10364451" cy="780789"/>
          </a:xfrm>
        </p:spPr>
        <p:txBody>
          <a:bodyPr>
            <a:normAutofit/>
          </a:bodyPr>
          <a:lstStyle/>
          <a:p>
            <a:r>
              <a:rPr lang="fr-FR" sz="2800" dirty="0"/>
              <a:t>action coordonnée d’information emploi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513B818-2C39-D84B-A4B9-0A65D643150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701864"/>
            <a:ext cx="10363826" cy="40572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28 </a:t>
            </a:r>
            <a:r>
              <a:rPr lang="en-US" dirty="0" err="1"/>
              <a:t>février</a:t>
            </a:r>
            <a:r>
              <a:rPr lang="en-US" dirty="0"/>
              <a:t> 2022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261883F4-7D52-8844-8DAB-E57320B7D2D8}"/>
              </a:ext>
            </a:extLst>
          </p:cNvPr>
          <p:cNvSpPr txBox="1"/>
          <p:nvPr/>
        </p:nvSpPr>
        <p:spPr>
          <a:xfrm>
            <a:off x="710483" y="1739816"/>
            <a:ext cx="1018563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Référent : Ugo de Luca</a:t>
            </a:r>
          </a:p>
          <a:p>
            <a:endParaRPr lang="fr-FR" b="1" dirty="0"/>
          </a:p>
          <a:p>
            <a:r>
              <a:rPr lang="fr-FR" b="1" dirty="0"/>
              <a:t>Les Centres Communaux d’Action Sociale des communes de </a:t>
            </a:r>
            <a:r>
              <a:rPr lang="fr-FR" b="1" dirty="0" err="1"/>
              <a:t>Faulx</a:t>
            </a:r>
            <a:r>
              <a:rPr lang="fr-FR" b="1" dirty="0"/>
              <a:t>, </a:t>
            </a:r>
            <a:r>
              <a:rPr lang="fr-FR" b="1" dirty="0" err="1"/>
              <a:t>Custines</a:t>
            </a:r>
            <a:r>
              <a:rPr lang="fr-FR" b="1" dirty="0"/>
              <a:t>, </a:t>
            </a:r>
            <a:r>
              <a:rPr lang="fr-FR" b="1" dirty="0" err="1"/>
              <a:t>Malleloy</a:t>
            </a:r>
            <a:r>
              <a:rPr lang="fr-FR" b="1" dirty="0"/>
              <a:t> et de </a:t>
            </a:r>
            <a:r>
              <a:rPr lang="fr-FR" b="1" dirty="0" err="1"/>
              <a:t>Montenoy</a:t>
            </a:r>
            <a:r>
              <a:rPr lang="fr-FR" dirty="0"/>
              <a:t> ont organisé la première rencontre Information sur l’Emploi pour les habitants du Val de la </a:t>
            </a:r>
            <a:r>
              <a:rPr lang="fr-FR" dirty="0" err="1"/>
              <a:t>Mauchère</a:t>
            </a:r>
            <a:r>
              <a:rPr lang="fr-FR" dirty="0"/>
              <a:t> le 18 janvier 2022. </a:t>
            </a:r>
          </a:p>
          <a:p>
            <a:r>
              <a:rPr lang="fr-FR" dirty="0"/>
              <a:t> </a:t>
            </a:r>
          </a:p>
          <a:p>
            <a:r>
              <a:rPr lang="fr-FR" dirty="0"/>
              <a:t>Le Service intercommunal de l’emploi (FL Job), la Mission Locale du Val de Lorraine et Cap Entreprises Val de Lorraine ont présenté leur offre de services gratuite. </a:t>
            </a:r>
          </a:p>
          <a:p>
            <a:endParaRPr lang="fr-FR" dirty="0"/>
          </a:p>
          <a:p>
            <a:r>
              <a:rPr lang="fr-FR" dirty="0"/>
              <a:t>Le faible nombre de participants, au regard du nombre de demandeurs d’emploi inscrits à Pôle Emploi, pose question et nécessite une réflexion sur les modalités à mettre en œuvre pour l’organisation des opérations d’information prochaines. 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grpSp>
        <p:nvGrpSpPr>
          <p:cNvPr id="9" name="Groupe 8">
            <a:extLst>
              <a:ext uri="{FF2B5EF4-FFF2-40B4-BE49-F238E27FC236}">
                <a16:creationId xmlns:a16="http://schemas.microsoft.com/office/drawing/2014/main" xmlns="" id="{4B50E2A4-04E0-394E-9B22-68A6469A0D54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10" name="Image 9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6DD82119-0690-604E-90F4-DE3AB7A7F8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xmlns="" id="{229D9105-9C0C-9D4D-BB92-4F3AF81BAEDF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63441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609600"/>
            <a:ext cx="10364451" cy="780789"/>
          </a:xfrm>
        </p:spPr>
        <p:txBody>
          <a:bodyPr>
            <a:normAutofit fontScale="90000"/>
          </a:bodyPr>
          <a:lstStyle/>
          <a:p>
            <a:r>
              <a:rPr lang="fr-FR" sz="2800" b="1" dirty="0"/>
              <a:t>Point Conseil Budget de l’Union Départementale des Associations Familiales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513B818-2C39-D84B-A4B9-0A65D643150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701864"/>
            <a:ext cx="10363826" cy="40572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28 </a:t>
            </a:r>
            <a:r>
              <a:rPr lang="en-US" dirty="0" err="1"/>
              <a:t>février</a:t>
            </a:r>
            <a:r>
              <a:rPr lang="en-US" dirty="0"/>
              <a:t> 2022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261883F4-7D52-8844-8DAB-E57320B7D2D8}"/>
              </a:ext>
            </a:extLst>
          </p:cNvPr>
          <p:cNvSpPr txBox="1"/>
          <p:nvPr/>
        </p:nvSpPr>
        <p:spPr>
          <a:xfrm>
            <a:off x="710483" y="1608218"/>
            <a:ext cx="10185635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/>
          </a:p>
          <a:p>
            <a:r>
              <a:rPr lang="fr-FR" dirty="0"/>
              <a:t>Il a été décidé de ne pas donner suite à la convention proposée par Madame Lemaire de l’UDAF au seul motif que les services sont payants : 2O euros par heure d’intervention et 20 euros également pour chaque déplacement.</a:t>
            </a:r>
          </a:p>
          <a:p>
            <a:endParaRPr lang="fr-FR" dirty="0"/>
          </a:p>
          <a:p>
            <a:r>
              <a:rPr lang="fr-FR" dirty="0"/>
              <a:t>L’orientation des familles sera donc privilégié vers la Maison des Solidarités du bassin de Pompey qui s’engage notamment :</a:t>
            </a:r>
          </a:p>
          <a:p>
            <a:endParaRPr lang="fr-FR" dirty="0"/>
          </a:p>
          <a:p>
            <a:r>
              <a:rPr lang="fr-FR" dirty="0"/>
              <a:t>	- à aider les personnes à la gestion du budget du quotidien,</a:t>
            </a:r>
          </a:p>
          <a:p>
            <a:endParaRPr lang="fr-FR" dirty="0"/>
          </a:p>
          <a:p>
            <a:r>
              <a:rPr lang="fr-FR" dirty="0"/>
              <a:t>	- et à les informer sur les possibilités d’aides financières légales et extra-légales. </a:t>
            </a:r>
          </a:p>
          <a:p>
            <a:endParaRPr lang="fr-FR" dirty="0"/>
          </a:p>
        </p:txBody>
      </p:sp>
      <p:grpSp>
        <p:nvGrpSpPr>
          <p:cNvPr id="9" name="Groupe 8">
            <a:extLst>
              <a:ext uri="{FF2B5EF4-FFF2-40B4-BE49-F238E27FC236}">
                <a16:creationId xmlns:a16="http://schemas.microsoft.com/office/drawing/2014/main" xmlns="" id="{EC2E15DF-B843-9448-828C-BCE18B038F88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10" name="Image 9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C438B188-A531-EA43-8342-3F7F8AB3204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xmlns="" id="{3ED16B1B-8691-5D4F-8702-3609611E597E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3824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55013" y="197231"/>
            <a:ext cx="10603357" cy="780789"/>
          </a:xfrm>
        </p:spPr>
        <p:txBody>
          <a:bodyPr>
            <a:normAutofit fontScale="90000"/>
          </a:bodyPr>
          <a:lstStyle/>
          <a:p>
            <a:r>
              <a:rPr lang="fr-FR" sz="2800" dirty="0"/>
              <a:t>Appels à projets Conférence des Financeurs et </a:t>
            </a:r>
            <a:r>
              <a:rPr lang="fr-FR" sz="2800" dirty="0" err="1"/>
              <a:t>carsat</a:t>
            </a:r>
            <a:r>
              <a:rPr lang="fr-FR" sz="2800" dirty="0"/>
              <a:t> Nord-est 2023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513B818-2C39-D84B-A4B9-0A65D643150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701864"/>
            <a:ext cx="10363826" cy="40572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28 </a:t>
            </a:r>
            <a:r>
              <a:rPr lang="en-US" dirty="0" err="1"/>
              <a:t>février</a:t>
            </a:r>
            <a:r>
              <a:rPr lang="en-US" dirty="0"/>
              <a:t> 2022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261883F4-7D52-8844-8DAB-E57320B7D2D8}"/>
              </a:ext>
            </a:extLst>
          </p:cNvPr>
          <p:cNvSpPr txBox="1"/>
          <p:nvPr/>
        </p:nvSpPr>
        <p:spPr>
          <a:xfrm>
            <a:off x="374073" y="986981"/>
            <a:ext cx="93964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La réponse à des appels à projets exige une réflexion à mener largement en amont pour soumettre une proposition concrète, c’est pourquoi il a été décidé de lancer dès maintenant un plan de travail d’un comité de pilotage de la prévention contre la perte de l’autonomie dans le cadre des appels à projets 2023 en partenariat à envisager si possible avec la résidence des Hêtres et les CCAS du Val de la </a:t>
            </a:r>
            <a:r>
              <a:rPr lang="fr-FR" dirty="0" err="1"/>
              <a:t>Mauchère</a:t>
            </a:r>
            <a:r>
              <a:rPr lang="fr-FR" dirty="0"/>
              <a:t>.</a:t>
            </a:r>
          </a:p>
          <a:p>
            <a:endParaRPr lang="fr-FR" dirty="0"/>
          </a:p>
          <a:p>
            <a:r>
              <a:rPr lang="fr-FR" dirty="0"/>
              <a:t>Ce comité sera piloté par …… qui composera le groupe de travail.</a:t>
            </a:r>
          </a:p>
          <a:p>
            <a:endParaRPr lang="fr-FR" dirty="0"/>
          </a:p>
          <a:p>
            <a:r>
              <a:rPr lang="fr-FR" b="1" dirty="0">
                <a:solidFill>
                  <a:srgbClr val="FF0000"/>
                </a:solidFill>
              </a:rPr>
              <a:t>Les candidats doivent se faire auprès d’Ugo avant fin Mars. Merci</a:t>
            </a:r>
          </a:p>
          <a:p>
            <a:endParaRPr lang="fr-FR" dirty="0"/>
          </a:p>
          <a:p>
            <a:r>
              <a:rPr lang="fr-FR" dirty="0"/>
              <a:t>Il conviendra :</a:t>
            </a:r>
          </a:p>
          <a:p>
            <a:pPr marL="742950" lvl="1" indent="-285750">
              <a:buFontTx/>
              <a:buChar char="-"/>
            </a:pPr>
            <a:r>
              <a:rPr lang="fr-FR" dirty="0"/>
              <a:t>d’identifier la population des 60 ans et plus qui seraient en GIR 5 et 6,</a:t>
            </a:r>
          </a:p>
          <a:p>
            <a:pPr marL="742950" lvl="1" indent="-285750">
              <a:buFontTx/>
              <a:buChar char="-"/>
            </a:pPr>
            <a:r>
              <a:rPr lang="fr-FR" dirty="0"/>
              <a:t>d’identifier leurs besoins liés à la perte d’autonomie,</a:t>
            </a:r>
          </a:p>
          <a:p>
            <a:pPr marL="742950" lvl="1" indent="-285750">
              <a:buFontTx/>
              <a:buChar char="-"/>
            </a:pPr>
            <a:r>
              <a:rPr lang="fr-FR" dirty="0"/>
              <a:t>de définir et de prioriser les projets répondant à ces besoins,</a:t>
            </a:r>
          </a:p>
          <a:p>
            <a:pPr marL="742950" lvl="1" indent="-285750">
              <a:buFontTx/>
              <a:buChar char="-"/>
            </a:pPr>
            <a:r>
              <a:rPr lang="fr-FR" dirty="0"/>
              <a:t>de préparer un programme de travail visant à permettre la réponse dans les délais aux appels à projets 2023,</a:t>
            </a:r>
          </a:p>
          <a:p>
            <a:pPr marL="742950" lvl="1" indent="-285750">
              <a:buFontTx/>
              <a:buChar char="-"/>
            </a:pPr>
            <a:r>
              <a:rPr lang="fr-FR" dirty="0"/>
              <a:t>de présenter régulièrement l’état des travaux à la commission de suivi des projets</a:t>
            </a:r>
          </a:p>
          <a:p>
            <a:pPr lvl="1"/>
            <a:endParaRPr lang="fr-FR" dirty="0"/>
          </a:p>
        </p:txBody>
      </p:sp>
      <p:grpSp>
        <p:nvGrpSpPr>
          <p:cNvPr id="9" name="Groupe 8">
            <a:extLst>
              <a:ext uri="{FF2B5EF4-FFF2-40B4-BE49-F238E27FC236}">
                <a16:creationId xmlns:a16="http://schemas.microsoft.com/office/drawing/2014/main" xmlns="" id="{34F4A6D5-D067-994C-9E98-E0D619E17F11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10" name="Image 9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E1A454E7-FC0A-4A4A-9DDD-F2563E9F37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xmlns="" id="{763330E7-E118-DA4F-A4FC-98A1D33693BE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495690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609600"/>
            <a:ext cx="10364451" cy="780789"/>
          </a:xfrm>
        </p:spPr>
        <p:txBody>
          <a:bodyPr>
            <a:normAutofit/>
          </a:bodyPr>
          <a:lstStyle/>
          <a:p>
            <a:r>
              <a:rPr lang="fr-FR" sz="2800" dirty="0"/>
              <a:t>Communication : « Panneau Pocket », Site Internet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513B818-2C39-D84B-A4B9-0A65D643150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59592" y="1757058"/>
            <a:ext cx="10363826" cy="40572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Merci à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corinne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Tx/>
              <a:buChar char="-"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de publier dans panneau </a:t>
            </a:r>
            <a:r>
              <a:rPr lang="fr-FR" sz="1200" dirty="0" err="1">
                <a:latin typeface="Arial" panose="020B0604020202020204" pitchFamily="34" charset="0"/>
                <a:cs typeface="Arial" panose="020B0604020202020204" pitchFamily="34" charset="0"/>
              </a:rPr>
              <a:t>pocket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 les résultats statistiques à ce jour</a:t>
            </a:r>
          </a:p>
          <a:p>
            <a:pPr lvl="1">
              <a:buFontTx/>
              <a:buChar char="-"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Et de rappeler les modalités d’inscription dans le prochain info </a:t>
            </a:r>
            <a:r>
              <a:rPr lang="fr-FR" sz="1200" dirty="0" err="1">
                <a:latin typeface="Arial" panose="020B0604020202020204" pitchFamily="34" charset="0"/>
                <a:cs typeface="Arial" panose="020B0604020202020204" pitchFamily="34" charset="0"/>
              </a:rPr>
              <a:t>faulx</a:t>
            </a: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28 </a:t>
            </a:r>
            <a:r>
              <a:rPr lang="en-US" dirty="0" err="1"/>
              <a:t>février</a:t>
            </a:r>
            <a:r>
              <a:rPr lang="en-US" dirty="0"/>
              <a:t> 2022</a:t>
            </a:r>
          </a:p>
        </p:txBody>
      </p:sp>
      <p:grpSp>
        <p:nvGrpSpPr>
          <p:cNvPr id="9" name="Groupe 8">
            <a:extLst>
              <a:ext uri="{FF2B5EF4-FFF2-40B4-BE49-F238E27FC236}">
                <a16:creationId xmlns:a16="http://schemas.microsoft.com/office/drawing/2014/main" xmlns="" id="{823FC575-6490-D84D-8C7F-5CAD4F6533BE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10" name="Image 9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E545410C-5118-A044-97DD-14C3DE69D9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xmlns="" id="{E0BB8152-AD39-DE46-9B71-BB91C209F68D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019999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09600"/>
            <a:ext cx="10364451" cy="780789"/>
          </a:xfrm>
        </p:spPr>
        <p:txBody>
          <a:bodyPr>
            <a:normAutofit/>
          </a:bodyPr>
          <a:lstStyle/>
          <a:p>
            <a:r>
              <a:rPr lang="fr-FR" sz="2800" dirty="0"/>
              <a:t>Points divers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513B818-2C39-D84B-A4B9-0A65D643150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701864"/>
            <a:ext cx="10363826" cy="40572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28 </a:t>
            </a:r>
            <a:r>
              <a:rPr lang="en-US" dirty="0" err="1"/>
              <a:t>février</a:t>
            </a:r>
            <a:r>
              <a:rPr lang="en-US" dirty="0"/>
              <a:t> 2022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261883F4-7D52-8844-8DAB-E57320B7D2D8}"/>
              </a:ext>
            </a:extLst>
          </p:cNvPr>
          <p:cNvSpPr txBox="1"/>
          <p:nvPr/>
        </p:nvSpPr>
        <p:spPr>
          <a:xfrm>
            <a:off x="710483" y="1124372"/>
            <a:ext cx="1018563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Un règlement des Aides Sociales Facultatives du CCAS de </a:t>
            </a:r>
            <a:r>
              <a:rPr lang="fr-FR" dirty="0" err="1"/>
              <a:t>Faulx</a:t>
            </a:r>
            <a:r>
              <a:rPr lang="fr-FR" dirty="0"/>
              <a:t> </a:t>
            </a:r>
            <a:r>
              <a:rPr lang="fr-FR" u="sng" dirty="0"/>
              <a:t>est en cours de préparation.</a:t>
            </a:r>
          </a:p>
          <a:p>
            <a:endParaRPr lang="fr-FR" dirty="0"/>
          </a:p>
          <a:p>
            <a:r>
              <a:rPr lang="fr-FR" dirty="0"/>
              <a:t>Ce document sera soumis dans un premier temps au Président et à la Vice-Présidente. Il sera ensuite transmis aux membres du CCAS pour avis et propositions d’amélioration.</a:t>
            </a:r>
          </a:p>
          <a:p>
            <a:endParaRPr lang="fr-FR" dirty="0"/>
          </a:p>
          <a:p>
            <a:r>
              <a:rPr lang="fr-FR" dirty="0"/>
              <a:t>Le document précisera :</a:t>
            </a:r>
          </a:p>
          <a:p>
            <a:pPr marL="285750" indent="-285750">
              <a:buFontTx/>
              <a:buChar char="-"/>
            </a:pPr>
            <a:r>
              <a:rPr lang="fr-FR" dirty="0"/>
              <a:t>Le principe du règlement</a:t>
            </a:r>
          </a:p>
          <a:p>
            <a:pPr marL="742950" lvl="1" indent="-285750">
              <a:buFontTx/>
              <a:buChar char="-"/>
            </a:pPr>
            <a:r>
              <a:rPr lang="fr-FR" dirty="0"/>
              <a:t>Les droits et garanties de l’usager</a:t>
            </a:r>
          </a:p>
          <a:p>
            <a:pPr marL="742950" lvl="1" indent="-285750">
              <a:buFontTx/>
              <a:buChar char="-"/>
            </a:pPr>
            <a:r>
              <a:rPr lang="fr-FR" dirty="0"/>
              <a:t>Le CCAS au service du public (engagements)</a:t>
            </a:r>
          </a:p>
          <a:p>
            <a:pPr marL="742950" lvl="1" indent="-285750">
              <a:buFontTx/>
              <a:buChar char="-"/>
            </a:pPr>
            <a:r>
              <a:rPr lang="fr-FR" dirty="0"/>
              <a:t>Dispositions communes aux prestations</a:t>
            </a:r>
          </a:p>
          <a:p>
            <a:pPr marL="285750" indent="-285750">
              <a:buFontTx/>
              <a:buChar char="-"/>
            </a:pPr>
            <a:r>
              <a:rPr lang="fr-FR" dirty="0"/>
              <a:t>Les modalités d’attribution des aides sociales</a:t>
            </a:r>
          </a:p>
          <a:p>
            <a:pPr marL="742950" lvl="1" indent="-285750">
              <a:buFontTx/>
              <a:buChar char="-"/>
            </a:pPr>
            <a:r>
              <a:rPr lang="fr-FR" dirty="0"/>
              <a:t>L’instruction des demandes</a:t>
            </a:r>
          </a:p>
          <a:p>
            <a:pPr marL="742950" lvl="1" indent="-285750">
              <a:buFontTx/>
              <a:buChar char="-"/>
            </a:pPr>
            <a:r>
              <a:rPr lang="fr-FR" dirty="0"/>
              <a:t>Les conditions d’éligibilité</a:t>
            </a:r>
          </a:p>
          <a:p>
            <a:pPr marL="742950" lvl="1" indent="-285750">
              <a:buFontTx/>
              <a:buChar char="-"/>
            </a:pPr>
            <a:r>
              <a:rPr lang="fr-FR" dirty="0"/>
              <a:t>Les organes de décision</a:t>
            </a:r>
          </a:p>
          <a:p>
            <a:pPr marL="742950" lvl="1" indent="-285750">
              <a:buFontTx/>
              <a:buChar char="-"/>
            </a:pPr>
            <a:r>
              <a:rPr lang="fr-FR" dirty="0"/>
              <a:t>Les décisions</a:t>
            </a:r>
          </a:p>
          <a:p>
            <a:pPr marL="285750" indent="-285750">
              <a:buFontTx/>
              <a:buChar char="-"/>
            </a:pPr>
            <a:r>
              <a:rPr lang="fr-FR" dirty="0"/>
              <a:t>Description des aides sociales facultatives</a:t>
            </a:r>
          </a:p>
          <a:p>
            <a:pPr marL="742950" lvl="1" indent="-285750">
              <a:buFontTx/>
              <a:buChar char="-"/>
            </a:pPr>
            <a:r>
              <a:rPr lang="fr-FR" dirty="0"/>
              <a:t>Les aides alimentaires</a:t>
            </a:r>
          </a:p>
          <a:p>
            <a:pPr marL="742950" lvl="1" indent="-285750">
              <a:buFontTx/>
              <a:buChar char="-"/>
            </a:pPr>
            <a:r>
              <a:rPr lang="fr-FR" dirty="0"/>
              <a:t>Les aides financières</a:t>
            </a:r>
          </a:p>
          <a:p>
            <a:pPr marL="742950" lvl="1" indent="-285750">
              <a:buFontTx/>
              <a:buChar char="-"/>
            </a:pPr>
            <a:endParaRPr lang="fr-FR" dirty="0"/>
          </a:p>
          <a:p>
            <a:pPr marL="742950" lvl="1" indent="-285750">
              <a:buFontTx/>
              <a:buChar char="-"/>
            </a:pPr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grpSp>
        <p:nvGrpSpPr>
          <p:cNvPr id="9" name="Groupe 8">
            <a:extLst>
              <a:ext uri="{FF2B5EF4-FFF2-40B4-BE49-F238E27FC236}">
                <a16:creationId xmlns:a16="http://schemas.microsoft.com/office/drawing/2014/main" xmlns="" id="{458A8853-772A-3940-8F76-997F2B03FD47}"/>
              </a:ext>
            </a:extLst>
          </p:cNvPr>
          <p:cNvGrpSpPr/>
          <p:nvPr/>
        </p:nvGrpSpPr>
        <p:grpSpPr>
          <a:xfrm>
            <a:off x="10202148" y="252305"/>
            <a:ext cx="1387939" cy="1744133"/>
            <a:chOff x="5364553" y="2995930"/>
            <a:chExt cx="1270562" cy="1158528"/>
          </a:xfrm>
        </p:grpSpPr>
        <p:pic>
          <p:nvPicPr>
            <p:cNvPr id="10" name="Image 9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743CADD8-7284-694D-A8FC-0C05EB9994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xmlns="" id="{FA688B9E-4DAC-E445-91AE-B65A3B57F6F9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718636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09600"/>
            <a:ext cx="10364451" cy="780789"/>
          </a:xfrm>
        </p:spPr>
        <p:txBody>
          <a:bodyPr>
            <a:normAutofit/>
          </a:bodyPr>
          <a:lstStyle/>
          <a:p>
            <a:r>
              <a:rPr lang="fr-FR" sz="2800" dirty="0"/>
              <a:t>Points divers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28 </a:t>
            </a:r>
            <a:r>
              <a:rPr lang="en-US" dirty="0" err="1"/>
              <a:t>février</a:t>
            </a:r>
            <a:r>
              <a:rPr lang="en-US" dirty="0"/>
              <a:t> 2022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261883F4-7D52-8844-8DAB-E57320B7D2D8}"/>
              </a:ext>
            </a:extLst>
          </p:cNvPr>
          <p:cNvSpPr txBox="1"/>
          <p:nvPr/>
        </p:nvSpPr>
        <p:spPr>
          <a:xfrm>
            <a:off x="756678" y="2295708"/>
            <a:ext cx="101856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2400" dirty="0"/>
              <a:t>Dans le cadre de la </a:t>
            </a:r>
            <a:r>
              <a:rPr lang="fr-FR" sz="2400" b="1" dirty="0"/>
              <a:t>lutte contre l’isolement des seniors</a:t>
            </a:r>
            <a:r>
              <a:rPr lang="fr-FR" sz="2400" dirty="0"/>
              <a:t>, l’Assurance Retraite a participé à la rédaction d’un </a:t>
            </a:r>
            <a:r>
              <a:rPr lang="fr-FR" sz="2400" b="1" dirty="0"/>
              <a:t>guide repérage </a:t>
            </a:r>
            <a:r>
              <a:rPr lang="fr-FR" sz="2400" dirty="0"/>
              <a:t>visant à détecter et accompagner les personnes se trouvant dans cette situation : Cf. document joint à la présentation.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xmlns="" id="{4670E5E8-DFAC-9F44-ADC2-D5FD8E7DD9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1703" y="3927460"/>
            <a:ext cx="1442308" cy="1893723"/>
          </a:xfrm>
          <a:prstGeom prst="rect">
            <a:avLst/>
          </a:prstGeom>
        </p:spPr>
      </p:pic>
      <p:grpSp>
        <p:nvGrpSpPr>
          <p:cNvPr id="11" name="Groupe 10">
            <a:extLst>
              <a:ext uri="{FF2B5EF4-FFF2-40B4-BE49-F238E27FC236}">
                <a16:creationId xmlns:a16="http://schemas.microsoft.com/office/drawing/2014/main" xmlns="" id="{A00754B1-8D29-324C-BB82-02D5DFCC6C42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12" name="Image 11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219C42BD-8291-B540-8E17-EB518CB75F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xmlns="" id="{BF2E613D-1208-4347-A704-8B038126EDFB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968998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09600"/>
            <a:ext cx="10364451" cy="780789"/>
          </a:xfrm>
        </p:spPr>
        <p:txBody>
          <a:bodyPr>
            <a:normAutofit/>
          </a:bodyPr>
          <a:lstStyle/>
          <a:p>
            <a:r>
              <a:rPr lang="fr-FR" sz="2800" dirty="0"/>
              <a:t>Points divers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513B818-2C39-D84B-A4B9-0A65D643150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2292" y="1400386"/>
            <a:ext cx="10363826" cy="40572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fr-FR" sz="1800" b="1" dirty="0"/>
              <a:t>Permanences de la déléguée du Défenseur des Droits : Madame Emmanuelle Garry</a:t>
            </a:r>
          </a:p>
          <a:p>
            <a:pPr>
              <a:buFontTx/>
              <a:buChar char="-"/>
            </a:pPr>
            <a:r>
              <a:rPr lang="fr-FR" sz="1800" dirty="0">
                <a:solidFill>
                  <a:srgbClr val="262626"/>
                </a:solidFill>
                <a:latin typeface="Aileron-Regular"/>
              </a:rPr>
              <a:t>2e et 4e mercredi matin de chaque mois</a:t>
            </a:r>
            <a:endParaRPr lang="fr-FR" sz="1800" dirty="0"/>
          </a:p>
          <a:p>
            <a:pPr>
              <a:buFontTx/>
              <a:buChar char="-"/>
            </a:pPr>
            <a:r>
              <a:rPr lang="fr-FR" dirty="0">
                <a:solidFill>
                  <a:srgbClr val="0D6ABD"/>
                </a:solidFill>
                <a:latin typeface="Aileron-Regular"/>
              </a:rPr>
              <a:t>POMPEY - Maison France Service</a:t>
            </a:r>
          </a:p>
          <a:p>
            <a:pPr>
              <a:buFontTx/>
              <a:buChar char="-"/>
            </a:pPr>
            <a:r>
              <a:rPr lang="fr-FR" sz="1800" dirty="0">
                <a:solidFill>
                  <a:srgbClr val="13142D"/>
                </a:solidFill>
                <a:latin typeface="Aileron-Regular"/>
              </a:rPr>
              <a:t>Bât. Delta Services</a:t>
            </a:r>
          </a:p>
          <a:p>
            <a:pPr>
              <a:buFontTx/>
              <a:buChar char="-"/>
            </a:pPr>
            <a:r>
              <a:rPr lang="fr-FR" sz="1800" dirty="0">
                <a:solidFill>
                  <a:srgbClr val="13142D"/>
                </a:solidFill>
                <a:latin typeface="Aileron-Regular"/>
              </a:rPr>
              <a:t>112 rue des 4 éléments</a:t>
            </a:r>
          </a:p>
          <a:p>
            <a:pPr>
              <a:buFontTx/>
              <a:buChar char="-"/>
            </a:pPr>
            <a:r>
              <a:rPr lang="fr-FR" sz="1800" dirty="0">
                <a:solidFill>
                  <a:srgbClr val="13142D"/>
                </a:solidFill>
                <a:latin typeface="Aileron-Regular"/>
              </a:rPr>
              <a:t> 54340 POMPEY </a:t>
            </a:r>
          </a:p>
          <a:p>
            <a:pPr>
              <a:buFontTx/>
              <a:buChar char="-"/>
            </a:pPr>
            <a:r>
              <a:rPr lang="fr-FR" sz="1800" dirty="0">
                <a:solidFill>
                  <a:srgbClr val="13142D"/>
                </a:solidFill>
                <a:latin typeface="Aileron-Regular"/>
              </a:rPr>
              <a:t>Tel. : 03 54 59 16 47</a:t>
            </a:r>
            <a:r>
              <a:rPr lang="fr-FR" sz="1400" dirty="0">
                <a:solidFill>
                  <a:srgbClr val="262626"/>
                </a:solidFill>
                <a:latin typeface="Aileron-Regular"/>
              </a:rPr>
              <a:t> </a:t>
            </a:r>
          </a:p>
          <a:p>
            <a:pPr>
              <a:buFontTx/>
              <a:buChar char="-"/>
            </a:pPr>
            <a:r>
              <a:rPr lang="fr-FR" sz="1400" dirty="0">
                <a:solidFill>
                  <a:srgbClr val="262626"/>
                </a:solidFill>
                <a:latin typeface="Aileron-Regular"/>
              </a:rPr>
              <a:t>Affichage et documentation disponible à la mairie</a:t>
            </a:r>
            <a:endParaRPr lang="fr-FR" sz="1800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28 </a:t>
            </a:r>
            <a:r>
              <a:rPr lang="en-US" dirty="0" err="1"/>
              <a:t>février</a:t>
            </a:r>
            <a:r>
              <a:rPr lang="en-US" dirty="0"/>
              <a:t> 2022</a:t>
            </a: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xmlns="" id="{A00754B1-8D29-324C-BB82-02D5DFCC6C42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12" name="Image 11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219C42BD-8291-B540-8E17-EB518CB75F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xmlns="" id="{BF2E613D-1208-4347-A704-8B038126EDFB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412723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09600"/>
            <a:ext cx="10364451" cy="780789"/>
          </a:xfrm>
        </p:spPr>
        <p:txBody>
          <a:bodyPr>
            <a:normAutofit/>
          </a:bodyPr>
          <a:lstStyle/>
          <a:p>
            <a:r>
              <a:rPr lang="fr-FR" sz="2800" dirty="0"/>
              <a:t>Points divers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513B818-2C39-D84B-A4B9-0A65D643150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2292" y="1400386"/>
            <a:ext cx="10363826" cy="40572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FR" sz="1800" b="1" dirty="0"/>
              <a:t>Vestiaire social </a:t>
            </a:r>
            <a:r>
              <a:rPr lang="fr-FR" sz="1800" dirty="0"/>
              <a:t>:</a:t>
            </a:r>
          </a:p>
          <a:p>
            <a:pPr marL="0" indent="0">
              <a:buNone/>
            </a:pPr>
            <a:endParaRPr lang="fr-FR" sz="1800" dirty="0"/>
          </a:p>
          <a:p>
            <a:pPr marL="0" indent="0">
              <a:buNone/>
            </a:pPr>
            <a:r>
              <a:rPr lang="fr-FR" sz="1800" dirty="0"/>
              <a:t>La répétition des sinistres met en évidence la nécessité d’anticiper également les besoins en mobilier.</a:t>
            </a:r>
          </a:p>
          <a:p>
            <a:pPr marL="0" indent="0">
              <a:buNone/>
            </a:pPr>
            <a:r>
              <a:rPr lang="fr-FR" sz="1800" dirty="0"/>
              <a:t>Un appel aux dons sera effectué par panneau </a:t>
            </a:r>
            <a:r>
              <a:rPr lang="fr-FR" sz="1800" dirty="0" err="1"/>
              <a:t>pocket</a:t>
            </a:r>
            <a:r>
              <a:rPr lang="fr-FR" sz="1800" dirty="0"/>
              <a:t> et le prochain Info Faulx.</a:t>
            </a:r>
          </a:p>
          <a:p>
            <a:pPr marL="0" indent="0">
              <a:buNone/>
            </a:pPr>
            <a:r>
              <a:rPr lang="fr-FR" sz="1800" dirty="0"/>
              <a:t>La mairie propose de stocker les dons de mobilier à attribuer aux familles sinistrées.</a:t>
            </a:r>
          </a:p>
          <a:p>
            <a:pPr marL="0" indent="0">
              <a:buNone/>
            </a:pPr>
            <a:endParaRPr lang="fr-FR" sz="1800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28 </a:t>
            </a:r>
            <a:r>
              <a:rPr lang="en-US" dirty="0" err="1"/>
              <a:t>février</a:t>
            </a:r>
            <a:r>
              <a:rPr lang="en-US" dirty="0"/>
              <a:t> 2022</a:t>
            </a: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xmlns="" id="{A00754B1-8D29-324C-BB82-02D5DFCC6C42}"/>
              </a:ext>
            </a:extLst>
          </p:cNvPr>
          <p:cNvGrpSpPr/>
          <p:nvPr/>
        </p:nvGrpSpPr>
        <p:grpSpPr>
          <a:xfrm>
            <a:off x="10248344" y="335006"/>
            <a:ext cx="1387939" cy="1744133"/>
            <a:chOff x="5364553" y="2995930"/>
            <a:chExt cx="1270562" cy="1158528"/>
          </a:xfrm>
        </p:grpSpPr>
        <p:pic>
          <p:nvPicPr>
            <p:cNvPr id="12" name="Image 11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219C42BD-8291-B540-8E17-EB518CB75F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xmlns="" id="{BF2E613D-1208-4347-A704-8B038126EDFB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884425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BB91EC7D-1514-F843-94DE-AD2F663989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341856"/>
            <a:ext cx="10363826" cy="3424107"/>
          </a:xfrm>
        </p:spPr>
        <p:txBody>
          <a:bodyPr/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A056C8F4-DFF5-324F-9CF0-E063CBCCD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7BD43580-4408-814F-9C10-1E9D4002C23B}"/>
              </a:ext>
            </a:extLst>
          </p:cNvPr>
          <p:cNvSpPr/>
          <p:nvPr/>
        </p:nvSpPr>
        <p:spPr>
          <a:xfrm>
            <a:off x="2340979" y="3782553"/>
            <a:ext cx="77871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Merci pour votre attention 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xmlns="" id="{E5F9DC08-F0BE-1D40-86A7-4058EB586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28 </a:t>
            </a:r>
            <a:r>
              <a:rPr lang="en-US" dirty="0" err="1"/>
              <a:t>février</a:t>
            </a:r>
            <a:r>
              <a:rPr lang="en-US" dirty="0"/>
              <a:t> 2022</a:t>
            </a:r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xmlns="" id="{14F2E705-2BC0-1F40-A8A0-17893DA7F1E6}"/>
              </a:ext>
            </a:extLst>
          </p:cNvPr>
          <p:cNvGrpSpPr/>
          <p:nvPr/>
        </p:nvGrpSpPr>
        <p:grpSpPr>
          <a:xfrm>
            <a:off x="5049810" y="2038420"/>
            <a:ext cx="1387939" cy="1744133"/>
            <a:chOff x="5364553" y="2995930"/>
            <a:chExt cx="1270562" cy="1158528"/>
          </a:xfrm>
        </p:grpSpPr>
        <p:pic>
          <p:nvPicPr>
            <p:cNvPr id="9" name="Image 8" descr="Une image contenant signe, tenant, dessin, grand&#10;&#10;Description générée automatiquement">
              <a:extLst>
                <a:ext uri="{FF2B5EF4-FFF2-40B4-BE49-F238E27FC236}">
                  <a16:creationId xmlns:a16="http://schemas.microsoft.com/office/drawing/2014/main" xmlns="" id="{8B45C229-5DBE-A24A-AD44-4AC3AC1C26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364553" y="2995930"/>
              <a:ext cx="1270562" cy="86614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xmlns="" id="{42EB546F-E527-BD4E-9250-5052090A85B8}"/>
                </a:ext>
              </a:extLst>
            </p:cNvPr>
            <p:cNvSpPr txBox="1"/>
            <p:nvPr/>
          </p:nvSpPr>
          <p:spPr>
            <a:xfrm>
              <a:off x="5364553" y="3862070"/>
              <a:ext cx="12705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300" b="1" dirty="0">
                  <a:solidFill>
                    <a:schemeClr val="accent1">
                      <a:lumMod val="75000"/>
                    </a:schemeClr>
                  </a:solidFill>
                </a:rPr>
                <a:t>CCAS de FAULX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88272240"/>
      </p:ext>
    </p:extLst>
  </p:cSld>
  <p:clrMapOvr>
    <a:masterClrMapping/>
  </p:clrMapOvr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2390</TotalTime>
  <Words>808</Words>
  <Application>Microsoft Office PowerPoint</Application>
  <PresentationFormat>Grand écran</PresentationFormat>
  <Paragraphs>198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Aileron-Regular</vt:lpstr>
      <vt:lpstr>Arial</vt:lpstr>
      <vt:lpstr>Calibri</vt:lpstr>
      <vt:lpstr>Tw Cen MT</vt:lpstr>
      <vt:lpstr>Ronds dans l’eau</vt:lpstr>
      <vt:lpstr>Présentation PowerPoint</vt:lpstr>
      <vt:lpstr>Administrateurs présents : Dominique Grandieu,  Brigitte Casucci, Ugo de Luca, Daniel Gérardin Véronique Hoffmann Lionel Risse Rachel Grandieu       Marie-jo Lépicier Armelle Bernard  Administratrices excusés : Sandra Paya, Céline Lux Jérôme Prévôt Sven Majchrzak Claudine Dinant</vt:lpstr>
      <vt:lpstr>Ordre du JOUR</vt:lpstr>
      <vt:lpstr>PoiNt budget CCAS</vt:lpstr>
      <vt:lpstr>Convention ANCV/ vacances Seniors 2022</vt:lpstr>
      <vt:lpstr>Ateliers numériques</vt:lpstr>
      <vt:lpstr>action coordonnée d’information emploi</vt:lpstr>
      <vt:lpstr>Point Conseil Budget de l’Union Départementale des Associations Familiales</vt:lpstr>
      <vt:lpstr>Appels à projets Conférence des Financeurs et carsat Nord-est 2023</vt:lpstr>
      <vt:lpstr>Communication : « Panneau Pocket », Site Internet</vt:lpstr>
      <vt:lpstr>Points divers</vt:lpstr>
      <vt:lpstr>Points divers</vt:lpstr>
      <vt:lpstr>Points divers</vt:lpstr>
      <vt:lpstr>Points divers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CCAS DE FAULX</dc:title>
  <dc:creator>Ugo De Luca</dc:creator>
  <cp:lastModifiedBy>Corinne</cp:lastModifiedBy>
  <cp:revision>212</cp:revision>
  <dcterms:created xsi:type="dcterms:W3CDTF">2020-09-28T12:19:33Z</dcterms:created>
  <dcterms:modified xsi:type="dcterms:W3CDTF">2022-10-07T08:51:37Z</dcterms:modified>
</cp:coreProperties>
</file>