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2"/>
    <p:sldId id="257" r:id="rId3"/>
    <p:sldId id="288" r:id="rId4"/>
    <p:sldId id="283" r:id="rId5"/>
    <p:sldId id="285" r:id="rId6"/>
    <p:sldId id="287" r:id="rId7"/>
    <p:sldId id="259" r:id="rId8"/>
    <p:sldId id="286" r:id="rId9"/>
    <p:sldId id="262" r:id="rId10"/>
    <p:sldId id="289" r:id="rId11"/>
    <p:sldId id="290" r:id="rId12"/>
    <p:sldId id="275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941"/>
    <p:restoredTop sz="95196"/>
  </p:normalViewPr>
  <p:slideViewPr>
    <p:cSldViewPr snapToGrid="0" snapToObjects="1">
      <p:cViewPr varScale="1">
        <p:scale>
          <a:sx n="93" d="100"/>
          <a:sy n="93" d="100"/>
        </p:scale>
        <p:origin x="1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xmlns="" id="{A02909C2-61D1-154C-9C8D-CBBF188CB3F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xmlns="" id="{D4DA0B8A-E0A6-D344-A4B4-6825A9AAEE9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1C1B84-A217-0846-9982-0B2FB4A2A740}" type="datetimeFigureOut">
              <a:rPr lang="fr-FR" smtClean="0"/>
              <a:t>04/10/2021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xmlns="" id="{BD3D5585-544B-AA4C-99B2-0B4456F5826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D142F02B-D446-E549-A202-319CDACAD8A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DDA5B7-69F3-7845-AEFC-C1368DE6C83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7153657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6EAAB6-E3B4-714A-BBF9-7DC11CC19C95}" type="datetimeFigureOut">
              <a:rPr lang="fr-FR" smtClean="0"/>
              <a:t>04/10/2021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FF80DE-E4A0-B045-9DD5-60E73E6FB0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393617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C35E6-3894-D746-A638-82E1EBD6C2D8}" type="datetime1">
              <a:rPr lang="fr-FR" smtClean="0"/>
              <a:t>04/10/2021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UDL/ Réunion ccas de Faulx du 17 mai 2021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8FFF5-3FE0-F247-BBF3-C12F62D420E6}" type="datetime1">
              <a:rPr lang="fr-FR" smtClean="0"/>
              <a:t>04/10/2021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UDL/ Réunion ccas de Faulx du 17 mai 2021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6CE05-743D-0E44-B2F7-E3CC2853985F}" type="datetime1">
              <a:rPr lang="fr-FR" smtClean="0"/>
              <a:t>04/10/2021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UDL/ Réunion ccas de Faulx du 17 mai 2021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A2507-3F41-914D-B1C4-425F39CF8D0D}" type="datetime1">
              <a:rPr lang="fr-FR" smtClean="0"/>
              <a:t>04/10/2021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UDL/ Réunion ccas de Faulx du 17 mai 2021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8D776-79E7-0C46-BADF-6473E34D875F}" type="datetime1">
              <a:rPr lang="fr-FR" smtClean="0"/>
              <a:t>04/10/2021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UDL/ Réunion ccas de Faulx du 17 mai 2021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ECE1E-0C42-1545-8899-1B873C734E50}" type="datetime1">
              <a:rPr lang="fr-FR" smtClean="0"/>
              <a:t>04/10/2021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UDL/ Réunion ccas de Faulx du 17 mai 2021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70B2B-7D94-E74C-93DF-CB35251F9272}" type="datetime1">
              <a:rPr lang="fr-FR" smtClean="0"/>
              <a:t>04/10/2021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UDL/ Réunion ccas de Faulx du 17 mai 2021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8C24A-7BCA-C84C-83D3-14E80F7608DB}" type="datetime1">
              <a:rPr lang="fr-FR" smtClean="0"/>
              <a:t>04/10/2021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UDL/ Réunion ccas de Faulx du 17 mai 2021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549BE-9F6C-7841-9A04-78730F3224F5}" type="datetime1">
              <a:rPr lang="fr-FR" smtClean="0"/>
              <a:t>04/10/2021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UDL/ Réunion ccas de Faulx du 17 mai 2021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E882C-70F8-094A-8D05-0F3B7C5E49AB}" type="datetime1">
              <a:rPr lang="fr-FR" smtClean="0"/>
              <a:t>04/10/2021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UDL/ Réunion ccas de Faulx du 17 mai 2021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AC419-A7AD-0043-B3BF-4A2CE005E936}" type="datetime1">
              <a:rPr lang="fr-FR" smtClean="0"/>
              <a:t>04/10/2021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UDL/ Réunion ccas de Faulx du 17 mai 2021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F304E-F366-2545-8515-957788957858}" type="datetime1">
              <a:rPr lang="fr-FR" smtClean="0"/>
              <a:t>04/10/2021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UDL/ Réunion ccas de Faulx du 17 mai 2021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D5867-1E70-E34D-A50B-E4333482548B}" type="datetime1">
              <a:rPr lang="fr-FR" smtClean="0"/>
              <a:t>04/10/2021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UDL/ Réunion ccas de Faulx du 17 mai 2021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14115-CAC3-3C4E-98FA-BD6B9171EA58}" type="datetime1">
              <a:rPr lang="fr-FR" smtClean="0"/>
              <a:t>04/10/2021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UDL/ Réunion ccas de Faulx du 17 mai 2021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3FB88-708D-4442-80C1-88FF75AD9087}" type="datetime1">
              <a:rPr lang="fr-FR" smtClean="0"/>
              <a:t>04/10/2021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UDL/ Réunion ccas de Faulx du 17 mai 2021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54337-CB0F-7049-AF30-67949335E076}" type="datetime1">
              <a:rPr lang="fr-FR" smtClean="0"/>
              <a:t>04/10/2021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UDL/ Réunion ccas de Faulx du 17 mai 2021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1732C-20B9-7C45-ADAE-088F2B0F9467}" type="datetime1">
              <a:rPr lang="fr-FR" smtClean="0"/>
              <a:t>04/10/2021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UDL/ Réunion ccas de Faulx du 17 mai 2021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71330EE-A842-074C-9495-F2D2DFAE8E6A}" type="datetime1">
              <a:rPr lang="fr-FR" smtClean="0"/>
              <a:t>04/10/2021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r>
              <a:rPr lang="en-US"/>
              <a:t>UDL/ Réunion ccas de Faulx du 17 mai 2021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/>
              <a:pPr/>
              <a:t>‹N°›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historicophiles.com/2018/07/25/principes-et-formes-de-solidarite/" TargetMode="External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historicophiles.com/2018/07/25/principes-et-formes-de-solidarite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historicophiles.com/2018/07/25/principes-et-formes-de-solidarite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historicophiles.com/2018/07/25/principes-et-formes-de-solidarite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historicophiles.com/2018/07/25/principes-et-formes-de-solidarite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historicophiles.com/2018/07/25/principes-et-formes-de-solidarite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historicophiles.com/2018/07/25/principes-et-formes-de-solidarite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historicophiles.com/2018/07/25/principes-et-formes-de-solidarite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historicophiles.com/2018/07/25/principes-et-formes-de-solidarite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historicophiles.com/2018/07/25/principes-et-formes-de-solidarite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historicophiles.com/2018/07/25/principes-et-formes-de-solidarite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historicophiles.com/2018/07/25/principes-et-formes-de-solidarite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1" name="Rectangle 30">
            <a:extLst>
              <a:ext uri="{FF2B5EF4-FFF2-40B4-BE49-F238E27FC236}">
                <a16:creationId xmlns:a16="http://schemas.microsoft.com/office/drawing/2014/main" xmlns="" id="{3595E478-612A-42ED-816A-0DD5B5C895B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xmlns="" id="{CB226365-E8CD-4F1B-B318-7598AA28AE7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927" t="72411" b="13751"/>
          <a:stretch/>
        </p:blipFill>
        <p:spPr>
          <a:xfrm>
            <a:off x="150925" y="5564567"/>
            <a:ext cx="1341545" cy="1293433"/>
          </a:xfrm>
          <a:custGeom>
            <a:avLst/>
            <a:gdLst>
              <a:gd name="connsiteX0" fmla="*/ 0 w 1341545"/>
              <a:gd name="connsiteY0" fmla="*/ 0 h 1293433"/>
              <a:gd name="connsiteX1" fmla="*/ 1341545 w 1341545"/>
              <a:gd name="connsiteY1" fmla="*/ 0 h 1293433"/>
              <a:gd name="connsiteX2" fmla="*/ 1341545 w 1341545"/>
              <a:gd name="connsiteY2" fmla="*/ 1293433 h 1293433"/>
              <a:gd name="connsiteX3" fmla="*/ 150847 w 1341545"/>
              <a:gd name="connsiteY3" fmla="*/ 1293433 h 1293433"/>
              <a:gd name="connsiteX4" fmla="*/ 66240 w 1341545"/>
              <a:gd name="connsiteY4" fmla="*/ 1183451 h 1293433"/>
              <a:gd name="connsiteX5" fmla="*/ 0 w 1341545"/>
              <a:gd name="connsiteY5" fmla="*/ 1061841 h 1293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41545" h="1293433">
                <a:moveTo>
                  <a:pt x="0" y="0"/>
                </a:moveTo>
                <a:lnTo>
                  <a:pt x="1341545" y="0"/>
                </a:lnTo>
                <a:lnTo>
                  <a:pt x="1341545" y="1293433"/>
                </a:lnTo>
                <a:lnTo>
                  <a:pt x="150847" y="1293433"/>
                </a:lnTo>
                <a:lnTo>
                  <a:pt x="66240" y="1183451"/>
                </a:lnTo>
                <a:lnTo>
                  <a:pt x="0" y="1061841"/>
                </a:lnTo>
                <a:close/>
              </a:path>
            </a:pathLst>
          </a:cu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xmlns="" id="{86F8589D-19E8-4616-A2D6-95125B4528F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623" t="43915" r="1" b="18252"/>
          <a:stretch/>
        </p:blipFill>
        <p:spPr>
          <a:xfrm>
            <a:off x="7586661" y="3142319"/>
            <a:ext cx="4605339" cy="3715682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xmlns="" id="{5F9D2829-9A1B-41D9-A712-382721D3A7F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66" t="75007" r="30510"/>
          <a:stretch/>
        </p:blipFill>
        <p:spPr>
          <a:xfrm>
            <a:off x="7586661" y="815472"/>
            <a:ext cx="4817288" cy="2941444"/>
          </a:xfrm>
          <a:custGeom>
            <a:avLst/>
            <a:gdLst>
              <a:gd name="connsiteX0" fmla="*/ 2051608 w 4103216"/>
              <a:gd name="connsiteY0" fmla="*/ 0 h 1714050"/>
              <a:gd name="connsiteX1" fmla="*/ 4103216 w 4103216"/>
              <a:gd name="connsiteY1" fmla="*/ 1266738 h 1714050"/>
              <a:gd name="connsiteX2" fmla="*/ 4010980 w 4103216"/>
              <a:gd name="connsiteY2" fmla="*/ 1643427 h 1714050"/>
              <a:gd name="connsiteX3" fmla="*/ 3969116 w 4103216"/>
              <a:gd name="connsiteY3" fmla="*/ 1714050 h 1714050"/>
              <a:gd name="connsiteX4" fmla="*/ 134100 w 4103216"/>
              <a:gd name="connsiteY4" fmla="*/ 1714050 h 1714050"/>
              <a:gd name="connsiteX5" fmla="*/ 92237 w 4103216"/>
              <a:gd name="connsiteY5" fmla="*/ 1643427 h 1714050"/>
              <a:gd name="connsiteX6" fmla="*/ 0 w 4103216"/>
              <a:gd name="connsiteY6" fmla="*/ 1266738 h 1714050"/>
              <a:gd name="connsiteX7" fmla="*/ 2051608 w 4103216"/>
              <a:gd name="connsiteY7" fmla="*/ 0 h 1714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103216" h="1714050">
                <a:moveTo>
                  <a:pt x="2051608" y="0"/>
                </a:moveTo>
                <a:cubicBezTo>
                  <a:pt x="3184680" y="0"/>
                  <a:pt x="4103216" y="567138"/>
                  <a:pt x="4103216" y="1266738"/>
                </a:cubicBezTo>
                <a:cubicBezTo>
                  <a:pt x="4103216" y="1397913"/>
                  <a:pt x="4070924" y="1524431"/>
                  <a:pt x="4010980" y="1643427"/>
                </a:cubicBezTo>
                <a:lnTo>
                  <a:pt x="3969116" y="1714050"/>
                </a:lnTo>
                <a:lnTo>
                  <a:pt x="134100" y="1714050"/>
                </a:lnTo>
                <a:lnTo>
                  <a:pt x="92237" y="1643427"/>
                </a:lnTo>
                <a:cubicBezTo>
                  <a:pt x="32293" y="1524431"/>
                  <a:pt x="0" y="1397913"/>
                  <a:pt x="0" y="1266738"/>
                </a:cubicBezTo>
                <a:cubicBezTo>
                  <a:pt x="0" y="567138"/>
                  <a:pt x="918536" y="0"/>
                  <a:pt x="2051608" y="0"/>
                </a:cubicBezTo>
                <a:close/>
              </a:path>
            </a:pathLst>
          </a:custGeom>
        </p:spPr>
      </p:pic>
      <p:sp>
        <p:nvSpPr>
          <p:cNvPr id="2" name="Titre 1">
            <a:extLst>
              <a:ext uri="{FF2B5EF4-FFF2-40B4-BE49-F238E27FC236}">
                <a16:creationId xmlns:a16="http://schemas.microsoft.com/office/drawing/2014/main" xmlns="" id="{6427F690-C0CE-4347-9B74-3AB47B8D29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3774" y="955040"/>
            <a:ext cx="7216098" cy="3616960"/>
          </a:xfrm>
        </p:spPr>
        <p:txBody>
          <a:bodyPr anchor="ctr">
            <a:normAutofit/>
          </a:bodyPr>
          <a:lstStyle/>
          <a:p>
            <a:r>
              <a:rPr lang="fr-FR" sz="6600" dirty="0"/>
              <a:t>CCAS DE FAULX</a:t>
            </a:r>
            <a:br>
              <a:rPr lang="fr-FR" sz="6600" dirty="0"/>
            </a:br>
            <a:endParaRPr lang="fr-FR" sz="6600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xmlns="" id="{8F65E6D9-4EB7-924B-BA40-65A21957DD9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13774" y="4572001"/>
            <a:ext cx="7216098" cy="1311274"/>
          </a:xfrm>
        </p:spPr>
        <p:txBody>
          <a:bodyPr anchor="b">
            <a:normAutofit/>
          </a:bodyPr>
          <a:lstStyle/>
          <a:p>
            <a:pPr algn="l"/>
            <a:r>
              <a:rPr lang="fr-FR" sz="2000" dirty="0">
                <a:solidFill>
                  <a:schemeClr val="tx1"/>
                </a:solidFill>
              </a:rPr>
              <a:t>Réunion du 20 septembre 2021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DD98D491-E0E1-F245-9B29-054435E7C5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64215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6D22F896-40B5-4ADD-8801-0D06FADFA095}" type="slidenum">
              <a:rPr lang="en-US"/>
              <a:pPr>
                <a:spcAft>
                  <a:spcPts val="600"/>
                </a:spcAft>
              </a:pPr>
              <a:t>1</a:t>
            </a:fld>
            <a:endParaRPr lang="en-US" dirty="0"/>
          </a:p>
        </p:txBody>
      </p:sp>
      <p:pic>
        <p:nvPicPr>
          <p:cNvPr id="11" name="Image 10" descr="Une image contenant signe, tenant, dessin, grand&#10;&#10;Description générée automatiquement">
            <a:extLst>
              <a:ext uri="{FF2B5EF4-FFF2-40B4-BE49-F238E27FC236}">
                <a16:creationId xmlns:a16="http://schemas.microsoft.com/office/drawing/2014/main" xmlns="" id="{B80933AF-A480-D04C-93D9-8451B770B20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xmlns="" r:id="rId5"/>
              </a:ext>
            </a:extLst>
          </a:blip>
          <a:stretch>
            <a:fillRect/>
          </a:stretch>
        </p:blipFill>
        <p:spPr>
          <a:xfrm>
            <a:off x="9900136" y="146907"/>
            <a:ext cx="1664475" cy="1337128"/>
          </a:xfrm>
          <a:prstGeom prst="rect">
            <a:avLst/>
          </a:prstGeom>
        </p:spPr>
      </p:pic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xmlns="" id="{5818179D-0B05-4746-AD6A-0FF569DD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ccas de </a:t>
            </a:r>
            <a:r>
              <a:rPr lang="en-US" dirty="0" err="1"/>
              <a:t>Faulx</a:t>
            </a:r>
            <a:r>
              <a:rPr lang="en-US" dirty="0"/>
              <a:t> du 20 </a:t>
            </a:r>
            <a:r>
              <a:rPr lang="en-US" dirty="0" err="1"/>
              <a:t>septembre</a:t>
            </a:r>
            <a:r>
              <a:rPr lang="en-US" dirty="0"/>
              <a:t> 2021</a:t>
            </a:r>
          </a:p>
        </p:txBody>
      </p:sp>
    </p:spTree>
    <p:extLst>
      <p:ext uri="{BB962C8B-B14F-4D97-AF65-F5344CB8AC3E}">
        <p14:creationId xmlns:p14="http://schemas.microsoft.com/office/powerpoint/2010/main" val="6606815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2166CC71-281E-1442-92BB-BD06647CF2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149" y="201458"/>
            <a:ext cx="10364451" cy="1098429"/>
          </a:xfrm>
        </p:spPr>
        <p:txBody>
          <a:bodyPr/>
          <a:lstStyle/>
          <a:p>
            <a:r>
              <a:rPr lang="fr-FR" dirty="0"/>
              <a:t>Ordre du JOUR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7E1498D9-223C-7341-A7CC-69E0E8D5419B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4" y="1354437"/>
            <a:ext cx="10363826" cy="4644581"/>
          </a:xfrm>
        </p:spPr>
        <p:txBody>
          <a:bodyPr>
            <a:normAutofit fontScale="77500" lnSpcReduction="20000"/>
          </a:bodyPr>
          <a:lstStyle/>
          <a:p>
            <a:pPr marL="457200" lvl="1" indent="0">
              <a:buNone/>
            </a:pPr>
            <a:endParaRPr lang="fr-FR" dirty="0"/>
          </a:p>
          <a:p>
            <a:r>
              <a:rPr lang="fr-FR" dirty="0"/>
              <a:t>Ordre du JOUR</a:t>
            </a:r>
          </a:p>
          <a:p>
            <a:pPr marL="0" indent="0">
              <a:buNone/>
            </a:pPr>
            <a:r>
              <a:rPr lang="fr-FR" sz="2800" dirty="0"/>
              <a:t>	-</a:t>
            </a:r>
            <a:r>
              <a:rPr lang="fr-FR" sz="800" dirty="0"/>
              <a:t>   </a:t>
            </a:r>
            <a:r>
              <a:rPr lang="fr-FR" dirty="0"/>
              <a:t>un point « vaccination »</a:t>
            </a:r>
          </a:p>
          <a:p>
            <a:pPr marL="0" indent="0">
              <a:buNone/>
            </a:pPr>
            <a:r>
              <a:rPr lang="fr-FR" sz="2800" dirty="0"/>
              <a:t>	-</a:t>
            </a:r>
            <a:r>
              <a:rPr lang="fr-FR" sz="800" dirty="0"/>
              <a:t>   </a:t>
            </a:r>
            <a:r>
              <a:rPr lang="fr-FR" dirty="0"/>
              <a:t>Convention ANCV/ </a:t>
            </a:r>
            <a:r>
              <a:rPr lang="fr-FR" dirty="0" err="1"/>
              <a:t>Faulx</a:t>
            </a:r>
            <a:r>
              <a:rPr lang="fr-FR" dirty="0"/>
              <a:t> (vacances Séniors)</a:t>
            </a:r>
          </a:p>
          <a:p>
            <a:pPr marL="0" indent="0">
              <a:buNone/>
            </a:pPr>
            <a:r>
              <a:rPr lang="fr-FR" dirty="0"/>
              <a:t>	- échanges sur projet </a:t>
            </a:r>
            <a:r>
              <a:rPr lang="fr-FR" dirty="0" err="1"/>
              <a:t>ehpad</a:t>
            </a:r>
            <a:r>
              <a:rPr lang="fr-FR" dirty="0"/>
              <a:t> /CCAS/commission seniors</a:t>
            </a:r>
          </a:p>
          <a:p>
            <a:pPr marL="0" indent="0">
              <a:buNone/>
            </a:pPr>
            <a:r>
              <a:rPr lang="fr-FR" sz="2800" dirty="0"/>
              <a:t>	-</a:t>
            </a:r>
            <a:r>
              <a:rPr lang="fr-FR" sz="800" dirty="0"/>
              <a:t>   </a:t>
            </a:r>
            <a:r>
              <a:rPr lang="fr-FR" dirty="0"/>
              <a:t>Communication : « Panneau Pocket », Site Internet</a:t>
            </a:r>
          </a:p>
          <a:p>
            <a:pPr marL="0" indent="0">
              <a:buNone/>
            </a:pPr>
            <a:r>
              <a:rPr lang="fr-FR" sz="2800" dirty="0"/>
              <a:t>	-</a:t>
            </a:r>
            <a:r>
              <a:rPr lang="fr-FR" sz="800" dirty="0"/>
              <a:t>   </a:t>
            </a:r>
            <a:r>
              <a:rPr lang="fr-FR" dirty="0"/>
              <a:t>Vestiaire SOCIAL</a:t>
            </a:r>
          </a:p>
          <a:p>
            <a:pPr marL="0" indent="0">
              <a:buNone/>
            </a:pPr>
            <a:r>
              <a:rPr lang="fr-FR" dirty="0"/>
              <a:t>	- point sur projet Maison France service </a:t>
            </a:r>
          </a:p>
          <a:p>
            <a:pPr marL="0" indent="0">
              <a:buNone/>
            </a:pPr>
            <a:r>
              <a:rPr lang="fr-FR" dirty="0"/>
              <a:t>	 - groupe de travail violences</a:t>
            </a:r>
          </a:p>
          <a:p>
            <a:pPr marL="0" indent="0">
              <a:buNone/>
            </a:pPr>
            <a:r>
              <a:rPr lang="fr-FR" dirty="0"/>
              <a:t>	- action coordonnée d’information </a:t>
            </a:r>
            <a:r>
              <a:rPr lang="fr-FR" dirty="0" err="1"/>
              <a:t>ccas</a:t>
            </a:r>
            <a:r>
              <a:rPr lang="fr-FR" dirty="0"/>
              <a:t> / cap entreprises / FL job  / mission locale</a:t>
            </a:r>
          </a:p>
          <a:p>
            <a:pPr marL="0" indent="0">
              <a:buNone/>
            </a:pPr>
            <a:r>
              <a:rPr lang="fr-FR" sz="2800" dirty="0"/>
              <a:t>	-</a:t>
            </a:r>
            <a:r>
              <a:rPr lang="fr-FR" sz="800" dirty="0"/>
              <a:t>   </a:t>
            </a:r>
            <a:r>
              <a:rPr lang="fr-FR" dirty="0"/>
              <a:t>questions diverses</a:t>
            </a:r>
          </a:p>
          <a:p>
            <a:pPr marL="914400" lvl="2" indent="0">
              <a:buNone/>
            </a:pPr>
            <a:endParaRPr lang="fr-FR" dirty="0"/>
          </a:p>
          <a:p>
            <a:pPr marL="914400" lvl="2" indent="0">
              <a:buNone/>
            </a:pPr>
            <a:endParaRPr lang="fr-FR" dirty="0"/>
          </a:p>
          <a:p>
            <a:endParaRPr lang="fr-FR" dirty="0"/>
          </a:p>
          <a:p>
            <a:pPr marL="457200" lvl="1" indent="0">
              <a:buNone/>
            </a:pPr>
            <a:endParaRPr lang="fr-FR" dirty="0"/>
          </a:p>
          <a:p>
            <a:pPr marL="457200" lvl="1" indent="0">
              <a:buNone/>
            </a:pPr>
            <a:endParaRPr lang="fr-FR" dirty="0"/>
          </a:p>
          <a:p>
            <a:pPr lvl="1"/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EEFAF7A1-0367-FC4C-A7C4-4E93FD9EB0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</a:t>
            </a:fld>
            <a:endParaRPr lang="en-US"/>
          </a:p>
        </p:txBody>
      </p:sp>
      <p:pic>
        <p:nvPicPr>
          <p:cNvPr id="7" name="Image 6" descr="Une image contenant signe, tenant, dessin, grand&#10;&#10;Description générée automatiquement">
            <a:extLst>
              <a:ext uri="{FF2B5EF4-FFF2-40B4-BE49-F238E27FC236}">
                <a16:creationId xmlns:a16="http://schemas.microsoft.com/office/drawing/2014/main" xmlns="" id="{A76592B0-7C4D-D34E-B8D0-F665575A12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9900136" y="146907"/>
            <a:ext cx="1664475" cy="1337128"/>
          </a:xfrm>
          <a:prstGeom prst="rect">
            <a:avLst/>
          </a:prstGeom>
        </p:spPr>
      </p:pic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xmlns="" id="{B5DC36CE-B8D1-3743-8569-DA2DAF0927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</a:t>
            </a:r>
            <a:r>
              <a:rPr lang="en-US" dirty="0" err="1"/>
              <a:t>ccas</a:t>
            </a:r>
            <a:r>
              <a:rPr lang="en-US" dirty="0"/>
              <a:t> de </a:t>
            </a:r>
            <a:r>
              <a:rPr lang="en-US" dirty="0" err="1"/>
              <a:t>Faulx</a:t>
            </a:r>
            <a:r>
              <a:rPr lang="en-US" dirty="0"/>
              <a:t> du 20 </a:t>
            </a:r>
            <a:r>
              <a:rPr lang="en-US" dirty="0" err="1"/>
              <a:t>septembre</a:t>
            </a:r>
            <a:r>
              <a:rPr lang="en-US" dirty="0"/>
              <a:t> 2021</a:t>
            </a:r>
          </a:p>
        </p:txBody>
      </p:sp>
    </p:spTree>
    <p:extLst>
      <p:ext uri="{BB962C8B-B14F-4D97-AF65-F5344CB8AC3E}">
        <p14:creationId xmlns:p14="http://schemas.microsoft.com/office/powerpoint/2010/main" val="40802573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F1A9BB2C-E71C-064E-8205-8BE84B1772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4" y="231796"/>
            <a:ext cx="10364451" cy="865518"/>
          </a:xfrm>
        </p:spPr>
        <p:txBody>
          <a:bodyPr/>
          <a:lstStyle/>
          <a:p>
            <a:r>
              <a:rPr lang="fr-FR" dirty="0"/>
              <a:t>Point « vaccination »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63BA6CA4-D793-6644-B34A-CA57F8CA5DED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4" y="1568924"/>
            <a:ext cx="10363826" cy="4222276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fr-FR" sz="1400" dirty="0"/>
              <a:t>Référente : Brigitte </a:t>
            </a:r>
            <a:r>
              <a:rPr lang="fr-FR" sz="1400" dirty="0" err="1"/>
              <a:t>Casucci</a:t>
            </a:r>
            <a:endParaRPr lang="fr-FR" sz="1400" dirty="0"/>
          </a:p>
          <a:p>
            <a:pPr>
              <a:buFontTx/>
              <a:buChar char="-"/>
            </a:pPr>
            <a:endParaRPr lang="fr-FR" sz="1400" dirty="0"/>
          </a:p>
          <a:p>
            <a:pPr>
              <a:buFontTx/>
              <a:buChar char="-"/>
            </a:pPr>
            <a:endParaRPr lang="fr-FR" sz="1400" dirty="0"/>
          </a:p>
          <a:p>
            <a:pPr>
              <a:buFontTx/>
              <a:buChar char="-"/>
            </a:pPr>
            <a:r>
              <a:rPr lang="fr-FR" sz="1400" dirty="0"/>
              <a:t>Les patients ciblés par l’opération ont été ou étaient déjà vaccinés. </a:t>
            </a:r>
          </a:p>
          <a:p>
            <a:pPr>
              <a:buFontTx/>
              <a:buChar char="-"/>
            </a:pPr>
            <a:r>
              <a:rPr lang="fr-FR" sz="1400" dirty="0"/>
              <a:t>Restons vigilants si de nouvelles personnes se faisaient connaître.</a:t>
            </a:r>
          </a:p>
          <a:p>
            <a:pPr>
              <a:buFontTx/>
              <a:buChar char="-"/>
            </a:pPr>
            <a:r>
              <a:rPr lang="fr-FR" sz="1400" dirty="0"/>
              <a:t>La campagne de 3</a:t>
            </a:r>
            <a:r>
              <a:rPr lang="fr-FR" sz="1400" baseline="30000" dirty="0"/>
              <a:t>ème</a:t>
            </a:r>
            <a:r>
              <a:rPr lang="fr-FR" sz="1400" dirty="0"/>
              <a:t> vaccination débute.</a:t>
            </a:r>
          </a:p>
          <a:p>
            <a:pPr>
              <a:buFontTx/>
              <a:buChar char="-"/>
            </a:pPr>
            <a:r>
              <a:rPr lang="fr-FR" sz="1400" dirty="0"/>
              <a:t>Brigitte se met en relation avec le docteur </a:t>
            </a:r>
            <a:r>
              <a:rPr lang="fr-FR" sz="1400" dirty="0" err="1"/>
              <a:t>Retournay</a:t>
            </a:r>
            <a:r>
              <a:rPr lang="fr-FR" sz="1400" dirty="0"/>
              <a:t/>
            </a:r>
            <a:br>
              <a:rPr lang="fr-FR" sz="1400" dirty="0"/>
            </a:br>
            <a:endParaRPr lang="fr-FR" sz="1400" dirty="0"/>
          </a:p>
          <a:p>
            <a:pPr marL="457200" lvl="1" indent="0">
              <a:buNone/>
            </a:pPr>
            <a:endParaRPr lang="fr-FR" sz="1200" dirty="0"/>
          </a:p>
          <a:p>
            <a:pPr lvl="1">
              <a:buFontTx/>
              <a:buChar char="-"/>
            </a:pPr>
            <a:endParaRPr lang="fr-FR" sz="1200" dirty="0"/>
          </a:p>
          <a:p>
            <a:pPr lvl="1">
              <a:buFontTx/>
              <a:buChar char="-"/>
            </a:pPr>
            <a:endParaRPr lang="fr-FR" sz="1200" dirty="0"/>
          </a:p>
          <a:p>
            <a:pPr lvl="1">
              <a:buFontTx/>
              <a:buChar char="-"/>
            </a:pPr>
            <a:endParaRPr lang="fr-FR" sz="1200" dirty="0"/>
          </a:p>
          <a:p>
            <a:pPr lvl="1">
              <a:buFontTx/>
              <a:buChar char="-"/>
            </a:pPr>
            <a:endParaRPr lang="fr-FR" sz="1200" dirty="0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xmlns="" id="{879BD5CA-2698-CC4A-8E44-5A44792513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</a:t>
            </a:r>
            <a:r>
              <a:rPr lang="en-US" dirty="0" err="1"/>
              <a:t>ccas</a:t>
            </a:r>
            <a:r>
              <a:rPr lang="en-US" dirty="0"/>
              <a:t> de </a:t>
            </a:r>
            <a:r>
              <a:rPr lang="en-US" dirty="0" err="1"/>
              <a:t>Faulx</a:t>
            </a:r>
            <a:r>
              <a:rPr lang="en-US" dirty="0"/>
              <a:t> du 20 </a:t>
            </a:r>
            <a:r>
              <a:rPr lang="en-US" dirty="0" err="1"/>
              <a:t>septembre</a:t>
            </a:r>
            <a:r>
              <a:rPr lang="en-US" dirty="0"/>
              <a:t> 2021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C4412BA3-7219-0046-BD7C-196AD790E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3</a:t>
            </a:fld>
            <a:endParaRPr lang="en-US"/>
          </a:p>
        </p:txBody>
      </p:sp>
      <p:pic>
        <p:nvPicPr>
          <p:cNvPr id="6" name="Image 5" descr="Une image contenant signe, tenant, dessin, grand&#10;&#10;Description générée automatiquement">
            <a:extLst>
              <a:ext uri="{FF2B5EF4-FFF2-40B4-BE49-F238E27FC236}">
                <a16:creationId xmlns:a16="http://schemas.microsoft.com/office/drawing/2014/main" xmlns="" id="{C4E65B0F-AC4B-0740-AB53-9CCCE9A8F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9900136" y="146907"/>
            <a:ext cx="1664475" cy="1337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95339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35C89DCE-DF84-D04E-9546-ACABB56609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30842" y="498014"/>
            <a:ext cx="10364451" cy="1596177"/>
          </a:xfrm>
        </p:spPr>
        <p:txBody>
          <a:bodyPr/>
          <a:lstStyle/>
          <a:p>
            <a:r>
              <a:rPr lang="fr-FR" dirty="0"/>
              <a:t>Convention ANCV/ </a:t>
            </a:r>
            <a:r>
              <a:rPr lang="fr-FR" dirty="0" err="1"/>
              <a:t>Faulx</a:t>
            </a:r>
            <a:r>
              <a:rPr lang="fr-FR" dirty="0"/>
              <a:t> (vacances Seniors)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7A0D875F-D508-1E4D-A7C2-AB77840A6AA5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720721" y="1716946"/>
            <a:ext cx="10363826" cy="3424107"/>
          </a:xfrm>
        </p:spPr>
        <p:txBody>
          <a:bodyPr>
            <a:normAutofit fontScale="25000" lnSpcReduction="20000"/>
          </a:bodyPr>
          <a:lstStyle/>
          <a:p>
            <a:pPr marL="457200" lvl="1" indent="0">
              <a:buNone/>
            </a:pPr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457200" lvl="1" indent="0">
              <a:buNone/>
            </a:pPr>
            <a:r>
              <a:rPr lang="fr-FR" sz="4800" dirty="0">
                <a:latin typeface="Arial" panose="020B0604020202020204" pitchFamily="34" charset="0"/>
                <a:cs typeface="Arial" panose="020B0604020202020204" pitchFamily="34" charset="0"/>
              </a:rPr>
              <a:t>Référents : Claudine dinant et </a:t>
            </a:r>
            <a:r>
              <a:rPr lang="fr-FR" sz="4800" dirty="0" err="1">
                <a:latin typeface="Arial" panose="020B0604020202020204" pitchFamily="34" charset="0"/>
                <a:cs typeface="Arial" panose="020B0604020202020204" pitchFamily="34" charset="0"/>
              </a:rPr>
              <a:t>marie-jo</a:t>
            </a:r>
            <a:r>
              <a:rPr lang="fr-FR" sz="4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4800" dirty="0" err="1">
                <a:latin typeface="Arial" panose="020B0604020202020204" pitchFamily="34" charset="0"/>
                <a:cs typeface="Arial" panose="020B0604020202020204" pitchFamily="34" charset="0"/>
              </a:rPr>
              <a:t>lepicier</a:t>
            </a:r>
            <a:endParaRPr lang="fr-FR" sz="4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4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fr-FR" sz="4800" dirty="0">
                <a:latin typeface="Arial" panose="020B0604020202020204" pitchFamily="34" charset="0"/>
                <a:cs typeface="Arial" panose="020B0604020202020204" pitchFamily="34" charset="0"/>
              </a:rPr>
              <a:t>L’enregistrement des pré inscriptions est en cours sur les communes de </a:t>
            </a:r>
            <a:r>
              <a:rPr lang="fr-FR" sz="4800" dirty="0" err="1">
                <a:latin typeface="Arial" panose="020B0604020202020204" pitchFamily="34" charset="0"/>
                <a:cs typeface="Arial" panose="020B0604020202020204" pitchFamily="34" charset="0"/>
              </a:rPr>
              <a:t>Faulx</a:t>
            </a:r>
            <a:r>
              <a:rPr lang="fr-FR" sz="4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fr-FR" sz="4800" dirty="0" err="1">
                <a:latin typeface="Arial" panose="020B0604020202020204" pitchFamily="34" charset="0"/>
                <a:cs typeface="Arial" panose="020B0604020202020204" pitchFamily="34" charset="0"/>
              </a:rPr>
              <a:t>Malleloy</a:t>
            </a:r>
            <a:r>
              <a:rPr lang="fr-FR" sz="4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fr-FR" sz="4800" dirty="0" err="1">
                <a:latin typeface="Arial" panose="020B0604020202020204" pitchFamily="34" charset="0"/>
                <a:cs typeface="Arial" panose="020B0604020202020204" pitchFamily="34" charset="0"/>
              </a:rPr>
              <a:t>Montenoy</a:t>
            </a:r>
            <a:r>
              <a:rPr lang="fr-FR" sz="48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457200" lvl="1" indent="0">
              <a:buNone/>
            </a:pPr>
            <a:endParaRPr lang="fr-FR" sz="4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fr-FR" sz="4800" dirty="0" err="1">
                <a:latin typeface="Arial" panose="020B0604020202020204" pitchFamily="34" charset="0"/>
                <a:cs typeface="Arial" panose="020B0604020202020204" pitchFamily="34" charset="0"/>
              </a:rPr>
              <a:t>Custines</a:t>
            </a:r>
            <a:r>
              <a:rPr lang="fr-FR" sz="4800" dirty="0">
                <a:latin typeface="Arial" panose="020B0604020202020204" pitchFamily="34" charset="0"/>
                <a:cs typeface="Arial" panose="020B0604020202020204" pitchFamily="34" charset="0"/>
              </a:rPr>
              <a:t> est intéressée par le voyage de juin 2022.</a:t>
            </a:r>
          </a:p>
          <a:p>
            <a:pPr marL="457200" lvl="1" indent="0">
              <a:buNone/>
            </a:pPr>
            <a:endParaRPr lang="fr-FR" sz="4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fr-FR" sz="4800" dirty="0">
                <a:latin typeface="Arial" panose="020B0604020202020204" pitchFamily="34" charset="0"/>
                <a:cs typeface="Arial" panose="020B0604020202020204" pitchFamily="34" charset="0"/>
              </a:rPr>
              <a:t>Une réunion de préparation du voyage et de la validation de la convention sera organisée prochainement par la commission  seniors avec l’</a:t>
            </a:r>
            <a:r>
              <a:rPr lang="fr-FR" sz="4800" dirty="0" err="1">
                <a:latin typeface="Arial" panose="020B0604020202020204" pitchFamily="34" charset="0"/>
                <a:cs typeface="Arial" panose="020B0604020202020204" pitchFamily="34" charset="0"/>
              </a:rPr>
              <a:t>ancv</a:t>
            </a:r>
            <a:r>
              <a:rPr lang="fr-FR" sz="4800" dirty="0">
                <a:latin typeface="Arial" panose="020B0604020202020204" pitchFamily="34" charset="0"/>
                <a:cs typeface="Arial" panose="020B0604020202020204" pitchFamily="34" charset="0"/>
              </a:rPr>
              <a:t> . </a:t>
            </a:r>
          </a:p>
          <a:p>
            <a:pPr marL="457200" lvl="1" indent="0">
              <a:buNone/>
            </a:pPr>
            <a:endParaRPr lang="fr-FR" sz="4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fr-FR" sz="4800" dirty="0">
                <a:latin typeface="Arial" panose="020B0604020202020204" pitchFamily="34" charset="0"/>
                <a:cs typeface="Arial" panose="020B0604020202020204" pitchFamily="34" charset="0"/>
              </a:rPr>
              <a:t>Les décisions seront présentées aux </a:t>
            </a:r>
            <a:r>
              <a:rPr lang="fr-FR" sz="4800" dirty="0" err="1">
                <a:latin typeface="Arial" panose="020B0604020202020204" pitchFamily="34" charset="0"/>
                <a:cs typeface="Arial" panose="020B0604020202020204" pitchFamily="34" charset="0"/>
              </a:rPr>
              <a:t>ccas</a:t>
            </a:r>
            <a:r>
              <a:rPr lang="fr-FR" sz="4800" dirty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fr-FR" sz="4800" dirty="0" err="1">
                <a:latin typeface="Arial" panose="020B0604020202020204" pitchFamily="34" charset="0"/>
                <a:cs typeface="Arial" panose="020B0604020202020204" pitchFamily="34" charset="0"/>
              </a:rPr>
              <a:t>Custines</a:t>
            </a:r>
            <a:r>
              <a:rPr lang="fr-FR" sz="4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fr-FR" sz="4800" dirty="0" err="1">
                <a:latin typeface="Arial" panose="020B0604020202020204" pitchFamily="34" charset="0"/>
                <a:cs typeface="Arial" panose="020B0604020202020204" pitchFamily="34" charset="0"/>
              </a:rPr>
              <a:t>Malleloy</a:t>
            </a:r>
            <a:r>
              <a:rPr lang="fr-FR" sz="4800" dirty="0">
                <a:latin typeface="Arial" panose="020B0604020202020204" pitchFamily="34" charset="0"/>
                <a:cs typeface="Arial" panose="020B0604020202020204" pitchFamily="34" charset="0"/>
              </a:rPr>
              <a:t> et </a:t>
            </a:r>
            <a:r>
              <a:rPr lang="fr-FR" sz="4800" dirty="0" err="1">
                <a:latin typeface="Arial" panose="020B0604020202020204" pitchFamily="34" charset="0"/>
                <a:cs typeface="Arial" panose="020B0604020202020204" pitchFamily="34" charset="0"/>
              </a:rPr>
              <a:t>montenoy</a:t>
            </a:r>
            <a:endParaRPr lang="fr-FR" sz="4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4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fr-FR" sz="4800" dirty="0">
                <a:latin typeface="Arial" panose="020B0604020202020204" pitchFamily="34" charset="0"/>
                <a:cs typeface="Arial" panose="020B0604020202020204" pitchFamily="34" charset="0"/>
              </a:rPr>
              <a:t>Une réunion des participants au voyage sera organisée peu avant le départ pour leur faire connaître les modalités pratiques</a:t>
            </a:r>
          </a:p>
          <a:p>
            <a:pPr marL="457200" lvl="1" indent="0">
              <a:buNone/>
            </a:pPr>
            <a:endParaRPr lang="fr-FR" sz="4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2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2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14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algn="just">
              <a:buNone/>
            </a:pPr>
            <a:r>
              <a:rPr lang="fr-FR" sz="1400" i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457200" lvl="1" indent="0">
              <a:buNone/>
            </a:pPr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fr-FR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6AC2F5B9-D4AA-C946-A72B-59B61D0ED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4</a:t>
            </a:fld>
            <a:endParaRPr lang="en-US"/>
          </a:p>
        </p:txBody>
      </p:sp>
      <p:pic>
        <p:nvPicPr>
          <p:cNvPr id="6" name="Image 5" descr="Une image contenant signe, tenant, dessin, grand&#10;&#10;Description générée automatiquement">
            <a:extLst>
              <a:ext uri="{FF2B5EF4-FFF2-40B4-BE49-F238E27FC236}">
                <a16:creationId xmlns:a16="http://schemas.microsoft.com/office/drawing/2014/main" xmlns="" id="{4262607F-2717-7648-99F2-628A42E040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9941699" y="329218"/>
            <a:ext cx="1664475" cy="1337128"/>
          </a:xfrm>
          <a:prstGeom prst="rect">
            <a:avLst/>
          </a:prstGeom>
        </p:spPr>
      </p:pic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xmlns="" id="{0038FB0B-2F10-7444-841F-6398CC41F1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</a:t>
            </a:r>
            <a:r>
              <a:rPr lang="en-US" dirty="0" err="1"/>
              <a:t>ccas</a:t>
            </a:r>
            <a:r>
              <a:rPr lang="en-US" dirty="0"/>
              <a:t> de </a:t>
            </a:r>
            <a:r>
              <a:rPr lang="en-US" dirty="0" err="1"/>
              <a:t>Faulx</a:t>
            </a:r>
            <a:r>
              <a:rPr lang="en-US" dirty="0"/>
              <a:t> du 20 </a:t>
            </a:r>
            <a:r>
              <a:rPr lang="en-US" dirty="0" err="1"/>
              <a:t>septembre</a:t>
            </a:r>
            <a:r>
              <a:rPr lang="en-US" dirty="0"/>
              <a:t> 2021</a:t>
            </a:r>
          </a:p>
        </p:txBody>
      </p:sp>
    </p:spTree>
    <p:extLst>
      <p:ext uri="{BB962C8B-B14F-4D97-AF65-F5344CB8AC3E}">
        <p14:creationId xmlns:p14="http://schemas.microsoft.com/office/powerpoint/2010/main" val="17099291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35C89DCE-DF84-D04E-9546-ACABB56609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9560" y="609600"/>
            <a:ext cx="10364451" cy="1596177"/>
          </a:xfrm>
        </p:spPr>
        <p:txBody>
          <a:bodyPr>
            <a:normAutofit/>
          </a:bodyPr>
          <a:lstStyle/>
          <a:p>
            <a:r>
              <a:rPr lang="fr-FR" dirty="0"/>
              <a:t>échanges sur projet </a:t>
            </a:r>
            <a:r>
              <a:rPr lang="fr-FR" dirty="0" err="1"/>
              <a:t>ehpad</a:t>
            </a:r>
            <a:r>
              <a:rPr lang="fr-FR" dirty="0"/>
              <a:t> /CCAS – commission seniors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7A0D875F-D508-1E4D-A7C2-AB77840A6AA5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4" y="2062757"/>
            <a:ext cx="10363826" cy="3424107"/>
          </a:xfrm>
        </p:spPr>
        <p:txBody>
          <a:bodyPr>
            <a:normAutofit/>
          </a:bodyPr>
          <a:lstStyle/>
          <a:p>
            <a:pPr marL="457200" lvl="1" indent="0">
              <a:buNone/>
            </a:pPr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457200" lvl="1" indent="0">
              <a:buNone/>
            </a:pP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Référents : groupe Perte autonomie, isolement des personnes âgées, Retraite -et Bien vieillir,</a:t>
            </a:r>
          </a:p>
          <a:p>
            <a:pPr marL="457200" lvl="1" indent="0">
              <a:buNone/>
            </a:pPr>
            <a:r>
              <a:rPr lang="fr-FR" sz="1200" b="1" i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457200" lvl="1" indent="0">
              <a:buNone/>
            </a:pPr>
            <a:endParaRPr lang="fr-FR" sz="12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fr-FR" sz="1200" i="1" dirty="0">
                <a:latin typeface="Arial" panose="020B0604020202020204" pitchFamily="34" charset="0"/>
                <a:cs typeface="Arial" panose="020B0604020202020204" pitchFamily="34" charset="0"/>
              </a:rPr>
              <a:t>En attente du contact par la résidence des hêtres pour mettre en place des actions d’échanges entre les résidants et les habitants de la commune.</a:t>
            </a:r>
          </a:p>
          <a:p>
            <a:pPr marL="457200" lvl="1" indent="0" algn="just">
              <a:buNone/>
            </a:pPr>
            <a:r>
              <a:rPr lang="fr-FR" sz="1400" i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457200" lvl="1" indent="0">
              <a:buNone/>
            </a:pPr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fr-FR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6AC2F5B9-D4AA-C946-A72B-59B61D0ED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5</a:t>
            </a:fld>
            <a:endParaRPr lang="en-US"/>
          </a:p>
        </p:txBody>
      </p:sp>
      <p:pic>
        <p:nvPicPr>
          <p:cNvPr id="6" name="Image 5" descr="Une image contenant signe, tenant, dessin, grand&#10;&#10;Description générée automatiquement">
            <a:extLst>
              <a:ext uri="{FF2B5EF4-FFF2-40B4-BE49-F238E27FC236}">
                <a16:creationId xmlns:a16="http://schemas.microsoft.com/office/drawing/2014/main" xmlns="" id="{4262607F-2717-7648-99F2-628A42E040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9941699" y="329218"/>
            <a:ext cx="1664475" cy="1337128"/>
          </a:xfrm>
          <a:prstGeom prst="rect">
            <a:avLst/>
          </a:prstGeom>
        </p:spPr>
      </p:pic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xmlns="" id="{0038FB0B-2F10-7444-841F-6398CC41F1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</a:t>
            </a:r>
            <a:r>
              <a:rPr lang="en-US" dirty="0" err="1"/>
              <a:t>ccas</a:t>
            </a:r>
            <a:r>
              <a:rPr lang="en-US" dirty="0"/>
              <a:t> de </a:t>
            </a:r>
            <a:r>
              <a:rPr lang="en-US" dirty="0" err="1"/>
              <a:t>Faulx</a:t>
            </a:r>
            <a:r>
              <a:rPr lang="en-US" dirty="0"/>
              <a:t> du 20 </a:t>
            </a:r>
            <a:r>
              <a:rPr lang="en-US" dirty="0" err="1"/>
              <a:t>septembre</a:t>
            </a:r>
            <a:r>
              <a:rPr lang="en-US" dirty="0"/>
              <a:t> 2021</a:t>
            </a:r>
          </a:p>
        </p:txBody>
      </p:sp>
    </p:spTree>
    <p:extLst>
      <p:ext uri="{BB962C8B-B14F-4D97-AF65-F5344CB8AC3E}">
        <p14:creationId xmlns:p14="http://schemas.microsoft.com/office/powerpoint/2010/main" val="25119442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35C89DCE-DF84-D04E-9546-ACABB56609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6321" y="222838"/>
            <a:ext cx="10364451" cy="1213470"/>
          </a:xfrm>
        </p:spPr>
        <p:txBody>
          <a:bodyPr/>
          <a:lstStyle/>
          <a:p>
            <a:r>
              <a:rPr lang="fr-FR" dirty="0">
                <a:cs typeface="Arial" panose="020B0604020202020204" pitchFamily="34" charset="0"/>
              </a:rPr>
              <a:t>Projet </a:t>
            </a:r>
            <a:r>
              <a:rPr lang="fr-FR" dirty="0"/>
              <a:t>Communication : « Panneau Pocket », Site Internet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7A0D875F-D508-1E4D-A7C2-AB77840A6AA5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10109" y="1424736"/>
            <a:ext cx="11047599" cy="4823664"/>
          </a:xfrm>
        </p:spPr>
        <p:txBody>
          <a:bodyPr>
            <a:normAutofit/>
          </a:bodyPr>
          <a:lstStyle/>
          <a:p>
            <a:pPr marL="457200" lvl="1" indent="0">
              <a:buNone/>
            </a:pPr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457200" lvl="1" indent="0">
              <a:buNone/>
            </a:pPr>
            <a:r>
              <a:rPr lang="fr-FR" sz="1200" b="1" dirty="0">
                <a:latin typeface="Arial" panose="020B0604020202020204" pitchFamily="34" charset="0"/>
                <a:cs typeface="Arial" panose="020B0604020202020204" pitchFamily="34" charset="0"/>
              </a:rPr>
              <a:t>Référents : </a:t>
            </a:r>
            <a:r>
              <a:rPr lang="fr-FR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rachel</a:t>
            </a:r>
            <a:r>
              <a:rPr lang="fr-FR" sz="1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grandieu</a:t>
            </a:r>
            <a:r>
              <a:rPr lang="fr-FR" sz="12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fr-FR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armelle</a:t>
            </a:r>
            <a:r>
              <a:rPr lang="fr-FR" sz="1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bernard</a:t>
            </a:r>
            <a:endParaRPr lang="fr-FR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  <a:t>Statistiques panneau </a:t>
            </a:r>
            <a:r>
              <a:rPr lang="fr-FR" sz="1200" dirty="0" err="1">
                <a:latin typeface="Arial" panose="020B0604020202020204" pitchFamily="34" charset="0"/>
                <a:cs typeface="Arial" panose="020B0604020202020204" pitchFamily="34" charset="0"/>
              </a:rPr>
              <a:t>pocket</a:t>
            </a:r>
            <a: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  <a:t> à diffuser pour relancer de nouvelles  inscriptions</a:t>
            </a:r>
          </a:p>
          <a:p>
            <a:pPr marL="457200" lvl="1" indent="0" algn="just">
              <a:buNone/>
            </a:pPr>
            <a:endParaRPr lang="fr-FR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algn="just">
              <a:buNone/>
            </a:pPr>
            <a: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  <a:t>Modernisation du site à réfléchir par le conseil municipal</a:t>
            </a:r>
          </a:p>
          <a:p>
            <a:pPr marL="457200" lvl="1" indent="0" algn="just">
              <a:buNone/>
            </a:pPr>
            <a:endParaRPr lang="fr-FR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algn="just">
              <a:buNone/>
            </a:pPr>
            <a:r>
              <a:rPr lang="fr-FR" sz="1400" b="1" dirty="0"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6AC2F5B9-D4AA-C946-A72B-59B61D0ED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6</a:t>
            </a:fld>
            <a:endParaRPr lang="en-US"/>
          </a:p>
        </p:txBody>
      </p:sp>
      <p:pic>
        <p:nvPicPr>
          <p:cNvPr id="6" name="Image 5" descr="Une image contenant signe, tenant, dessin, grand&#10;&#10;Description générée automatiquement">
            <a:extLst>
              <a:ext uri="{FF2B5EF4-FFF2-40B4-BE49-F238E27FC236}">
                <a16:creationId xmlns:a16="http://schemas.microsoft.com/office/drawing/2014/main" xmlns="" id="{4262607F-2717-7648-99F2-628A42E040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9941699" y="329218"/>
            <a:ext cx="1664475" cy="1337128"/>
          </a:xfrm>
          <a:prstGeom prst="rect">
            <a:avLst/>
          </a:prstGeom>
        </p:spPr>
      </p:pic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xmlns="" id="{0038FB0B-2F10-7444-841F-6398CC41F1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</a:t>
            </a:r>
            <a:r>
              <a:rPr lang="en-US" dirty="0" err="1"/>
              <a:t>ccas</a:t>
            </a:r>
            <a:r>
              <a:rPr lang="en-US" dirty="0"/>
              <a:t> de </a:t>
            </a:r>
            <a:r>
              <a:rPr lang="en-US" dirty="0" err="1"/>
              <a:t>Faulx</a:t>
            </a:r>
            <a:r>
              <a:rPr lang="en-US" dirty="0"/>
              <a:t> du 20 </a:t>
            </a:r>
            <a:r>
              <a:rPr lang="en-US" dirty="0" err="1"/>
              <a:t>septembre</a:t>
            </a:r>
            <a:r>
              <a:rPr lang="en-US" dirty="0"/>
              <a:t> 2021</a:t>
            </a:r>
          </a:p>
        </p:txBody>
      </p:sp>
    </p:spTree>
    <p:extLst>
      <p:ext uri="{BB962C8B-B14F-4D97-AF65-F5344CB8AC3E}">
        <p14:creationId xmlns:p14="http://schemas.microsoft.com/office/powerpoint/2010/main" val="33199767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35C89DCE-DF84-D04E-9546-ACABB56609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210283"/>
          </a:xfrm>
        </p:spPr>
        <p:txBody>
          <a:bodyPr/>
          <a:lstStyle/>
          <a:p>
            <a:r>
              <a:rPr lang="fr-FR" dirty="0"/>
              <a:t>vestiaire social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7A0D875F-D508-1E4D-A7C2-AB77840A6AA5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10110" y="1733972"/>
            <a:ext cx="10363826" cy="3424107"/>
          </a:xfrm>
        </p:spPr>
        <p:txBody>
          <a:bodyPr>
            <a:normAutofit fontScale="85000" lnSpcReduction="20000"/>
          </a:bodyPr>
          <a:lstStyle/>
          <a:p>
            <a:pPr marL="457200" lvl="1" indent="0">
              <a:buNone/>
            </a:pPr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457200" lvl="1" indent="0">
              <a:buNone/>
            </a:pPr>
            <a:r>
              <a:rPr lang="fr-FR" sz="1400" b="1" dirty="0">
                <a:latin typeface="Arial" panose="020B0604020202020204" pitchFamily="34" charset="0"/>
                <a:cs typeface="Arial" panose="020B0604020202020204" pitchFamily="34" charset="0"/>
              </a:rPr>
              <a:t>Référent : Daniel Gérardin avec marie </a:t>
            </a:r>
            <a:r>
              <a:rPr lang="fr-FR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jo</a:t>
            </a:r>
            <a:r>
              <a:rPr lang="fr-FR" sz="1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lepicier</a:t>
            </a:r>
            <a:r>
              <a:rPr lang="fr-FR" sz="1400" b="1" dirty="0">
                <a:latin typeface="Arial" panose="020B0604020202020204" pitchFamily="34" charset="0"/>
                <a:cs typeface="Arial" panose="020B0604020202020204" pitchFamily="34" charset="0"/>
              </a:rPr>
              <a:t> et Véronique </a:t>
            </a:r>
            <a:r>
              <a:rPr lang="fr-FR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hoffmann</a:t>
            </a:r>
            <a:r>
              <a:rPr lang="fr-FR" sz="1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457200" lvl="1" indent="0">
              <a:buNone/>
            </a:pPr>
            <a:endParaRPr lang="fr-FR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LE FONCTIONNEMENT DU VESTIAIRE DONNE SATISFACTION. ET RÉPOND AUX DIFFÉRENTES ATTENTES.</a:t>
            </a:r>
          </a:p>
          <a:p>
            <a:pPr marL="457200" lvl="1" indent="0">
              <a:buNone/>
            </a:pPr>
            <a:endParaRPr lang="fr-FR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REFLEXION sur  L’ELARGISSEMENT DE LA PROPOSITION (EN 2022) À UNE POPULATION PLUS LARGE AVEC DEMANDE DE RENDEZ-VOUS PAR MAIL ADRESSÉ À LA MAIRIE POUR PRISE DE CONTACT. </a:t>
            </a:r>
          </a:p>
          <a:p>
            <a:pPr marL="457200" lvl="1" indent="0">
              <a:buNone/>
            </a:pPr>
            <a:endParaRPr lang="fr-FR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INFO DANS PANNEAU POCKET SUR OFFRE ACTUELLE avec saisine par mail (cf. ci-dessus)</a:t>
            </a:r>
          </a:p>
          <a:p>
            <a:pPr marL="457200" lvl="1" indent="0">
              <a:buNone/>
            </a:pPr>
            <a:endParaRPr lang="fr-FR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UN NOUVEAU POINT SERA EFFECTUÉ À LA PROCHAINE RÉUNION.</a:t>
            </a:r>
          </a:p>
          <a:p>
            <a:pPr marL="457200" lvl="1" indent="0">
              <a:buNone/>
            </a:pPr>
            <a:endParaRPr lang="fr-FR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fr-FR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6AC2F5B9-D4AA-C946-A72B-59B61D0ED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7</a:t>
            </a:fld>
            <a:endParaRPr lang="en-US"/>
          </a:p>
        </p:txBody>
      </p:sp>
      <p:pic>
        <p:nvPicPr>
          <p:cNvPr id="6" name="Image 5" descr="Une image contenant signe, tenant, dessin, grand&#10;&#10;Description générée automatiquement">
            <a:extLst>
              <a:ext uri="{FF2B5EF4-FFF2-40B4-BE49-F238E27FC236}">
                <a16:creationId xmlns:a16="http://schemas.microsoft.com/office/drawing/2014/main" xmlns="" id="{4262607F-2717-7648-99F2-628A42E040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9941699" y="329218"/>
            <a:ext cx="1664475" cy="1337128"/>
          </a:xfrm>
          <a:prstGeom prst="rect">
            <a:avLst/>
          </a:prstGeom>
        </p:spPr>
      </p:pic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xmlns="" id="{0038FB0B-2F10-7444-841F-6398CC41F1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</a:t>
            </a:r>
            <a:r>
              <a:rPr lang="en-US" dirty="0" err="1"/>
              <a:t>ccas</a:t>
            </a:r>
            <a:r>
              <a:rPr lang="en-US" dirty="0"/>
              <a:t> de </a:t>
            </a:r>
            <a:r>
              <a:rPr lang="en-US" dirty="0" err="1"/>
              <a:t>Faulx</a:t>
            </a:r>
            <a:r>
              <a:rPr lang="en-US" dirty="0"/>
              <a:t> du 20 </a:t>
            </a:r>
            <a:r>
              <a:rPr lang="en-US" dirty="0" err="1"/>
              <a:t>septembre</a:t>
            </a:r>
            <a:r>
              <a:rPr lang="en-US" dirty="0"/>
              <a:t> 2021</a:t>
            </a:r>
          </a:p>
        </p:txBody>
      </p:sp>
    </p:spTree>
    <p:extLst>
      <p:ext uri="{BB962C8B-B14F-4D97-AF65-F5344CB8AC3E}">
        <p14:creationId xmlns:p14="http://schemas.microsoft.com/office/powerpoint/2010/main" val="41945311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35C89DCE-DF84-D04E-9546-ACABB56609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9560" y="609600"/>
            <a:ext cx="10364451" cy="1596177"/>
          </a:xfrm>
        </p:spPr>
        <p:txBody>
          <a:bodyPr/>
          <a:lstStyle/>
          <a:p>
            <a:r>
              <a:rPr lang="fr-FR" dirty="0"/>
              <a:t>point sur projet Maison France service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7A0D875F-D508-1E4D-A7C2-AB77840A6AA5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4" y="1481851"/>
            <a:ext cx="10363826" cy="4401424"/>
          </a:xfrm>
        </p:spPr>
        <p:txBody>
          <a:bodyPr>
            <a:noAutofit/>
          </a:bodyPr>
          <a:lstStyle/>
          <a:p>
            <a:pPr marL="457200" lvl="1" indent="0">
              <a:buNone/>
            </a:pPr>
            <a: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457200" lvl="1" indent="0">
              <a:buNone/>
            </a:pPr>
            <a:r>
              <a:rPr lang="fr-FR" sz="1200" b="1" dirty="0">
                <a:latin typeface="Arial" panose="020B0604020202020204" pitchFamily="34" charset="0"/>
                <a:cs typeface="Arial" panose="020B0604020202020204" pitchFamily="34" charset="0"/>
              </a:rPr>
              <a:t>Référents : </a:t>
            </a:r>
            <a:r>
              <a:rPr lang="fr-FR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ugo</a:t>
            </a:r>
            <a:r>
              <a:rPr lang="fr-FR" sz="1200" b="1" dirty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fr-FR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luca</a:t>
            </a:r>
            <a:r>
              <a:rPr lang="fr-FR" sz="1200" b="1" dirty="0">
                <a:latin typeface="Arial" panose="020B0604020202020204" pitchFamily="34" charset="0"/>
                <a:cs typeface="Arial" panose="020B0604020202020204" pitchFamily="34" charset="0"/>
              </a:rPr>
              <a:t>, Brigitte </a:t>
            </a:r>
            <a:r>
              <a:rPr lang="fr-FR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casucci</a:t>
            </a:r>
            <a:endParaRPr lang="fr-FR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12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  <a:t>Le prochain comité de pilotage se tiendra le 29/9 à la communauté de communes.</a:t>
            </a:r>
          </a:p>
          <a:p>
            <a:pPr marL="457200" lvl="1" indent="0">
              <a:buNone/>
            </a:pPr>
            <a:endParaRPr lang="fr-FR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  <a:t>Les ’ateliers numériques (inter communaux possibles) seront organisés à partir de novembre 2021 dans les communes pouvant accueillir avec les moyens techniques nécessaires : connexion, salle… </a:t>
            </a:r>
          </a:p>
          <a:p>
            <a:pPr marL="457200" lvl="1" indent="0">
              <a:buNone/>
            </a:pPr>
            <a:endParaRPr lang="fr-FR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  <a:t>À </a:t>
            </a:r>
            <a:r>
              <a:rPr lang="fr-FR" sz="1200" dirty="0" err="1">
                <a:latin typeface="Arial" panose="020B0604020202020204" pitchFamily="34" charset="0"/>
                <a:cs typeface="Arial" panose="020B0604020202020204" pitchFamily="34" charset="0"/>
              </a:rPr>
              <a:t>Faulx</a:t>
            </a:r>
            <a: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  <a:t> : actuellement accompagnement uniquement, mais forte demande en particulier de publics dans le cadre de démarches administratives. </a:t>
            </a:r>
          </a:p>
          <a:p>
            <a:pPr marL="457200" lvl="1" indent="0">
              <a:buNone/>
            </a:pPr>
            <a: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  <a:t>Matériel : un ordinateur et une salle de 6 postes à équiper et Proposition aux seniors d’utiliser l’ordinateur de la mairie après apprentissage</a:t>
            </a:r>
          </a:p>
          <a:p>
            <a:pPr marL="457200" lvl="1" indent="0">
              <a:buNone/>
            </a:pPr>
            <a:endParaRPr lang="fr-FR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  <a:t>les disponibilités de salle sont à adresser au Bassin de Pompey </a:t>
            </a:r>
          </a:p>
          <a:p>
            <a:pPr marL="457200" lvl="1" indent="0">
              <a:buNone/>
            </a:pPr>
            <a:endParaRPr lang="fr-FR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  <a:t>Des groupes peuvent être constitués dès maintenant pour des ateliers d’environ 1h30 en journée ou en dehors des heures de travail</a:t>
            </a:r>
          </a:p>
          <a:p>
            <a:pPr marL="457200" lvl="1" indent="0">
              <a:buNone/>
            </a:pPr>
            <a:endParaRPr lang="fr-FR" sz="12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12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fr-FR" sz="12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fr-FR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12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algn="just">
              <a:buNone/>
            </a:pPr>
            <a:r>
              <a:rPr lang="fr-FR" sz="1200" i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457200" lvl="1" indent="0">
              <a:buNone/>
            </a:pPr>
            <a: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6AC2F5B9-D4AA-C946-A72B-59B61D0ED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8</a:t>
            </a:fld>
            <a:endParaRPr lang="en-US"/>
          </a:p>
        </p:txBody>
      </p:sp>
      <p:pic>
        <p:nvPicPr>
          <p:cNvPr id="6" name="Image 5" descr="Une image contenant signe, tenant, dessin, grand&#10;&#10;Description générée automatiquement">
            <a:extLst>
              <a:ext uri="{FF2B5EF4-FFF2-40B4-BE49-F238E27FC236}">
                <a16:creationId xmlns:a16="http://schemas.microsoft.com/office/drawing/2014/main" xmlns="" id="{4262607F-2717-7648-99F2-628A42E040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9941699" y="329218"/>
            <a:ext cx="1664475" cy="1337128"/>
          </a:xfrm>
          <a:prstGeom prst="rect">
            <a:avLst/>
          </a:prstGeom>
        </p:spPr>
      </p:pic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xmlns="" id="{0038FB0B-2F10-7444-841F-6398CC41F1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</a:t>
            </a:r>
            <a:r>
              <a:rPr lang="en-US" dirty="0" err="1"/>
              <a:t>ccas</a:t>
            </a:r>
            <a:r>
              <a:rPr lang="en-US" dirty="0"/>
              <a:t> de </a:t>
            </a:r>
            <a:r>
              <a:rPr lang="en-US" dirty="0" err="1"/>
              <a:t>Faulx</a:t>
            </a:r>
            <a:r>
              <a:rPr lang="en-US" dirty="0"/>
              <a:t> du 20 </a:t>
            </a:r>
            <a:r>
              <a:rPr lang="en-US" dirty="0" err="1"/>
              <a:t>septembre</a:t>
            </a:r>
            <a:r>
              <a:rPr lang="en-US" dirty="0"/>
              <a:t> 2021</a:t>
            </a:r>
          </a:p>
        </p:txBody>
      </p:sp>
    </p:spTree>
    <p:extLst>
      <p:ext uri="{BB962C8B-B14F-4D97-AF65-F5344CB8AC3E}">
        <p14:creationId xmlns:p14="http://schemas.microsoft.com/office/powerpoint/2010/main" val="17925293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65CEC660-E7D2-8541-976E-0A8BA20A9A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5" y="877566"/>
            <a:ext cx="10364451" cy="512823"/>
          </a:xfrm>
        </p:spPr>
        <p:txBody>
          <a:bodyPr>
            <a:normAutofit/>
          </a:bodyPr>
          <a:lstStyle/>
          <a:p>
            <a:r>
              <a:rPr lang="fr-FR" sz="2800" dirty="0"/>
              <a:t>Groupe de travail violences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2513B818-2C39-D84B-A4B9-0A65D643150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4" y="1701864"/>
            <a:ext cx="10363826" cy="4057228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endParaRPr lang="fr-FR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Tx/>
              <a:buChar char="-"/>
            </a:pPr>
            <a:endParaRPr lang="fr-FR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375C51C4-2470-6345-82FF-448229984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9</a:t>
            </a:fld>
            <a:endParaRPr lang="en-US"/>
          </a:p>
        </p:txBody>
      </p:sp>
      <p:pic>
        <p:nvPicPr>
          <p:cNvPr id="6" name="Image 5" descr="Une image contenant signe, tenant, dessin, grand&#10;&#10;Description générée automatiquement">
            <a:extLst>
              <a:ext uri="{FF2B5EF4-FFF2-40B4-BE49-F238E27FC236}">
                <a16:creationId xmlns:a16="http://schemas.microsoft.com/office/drawing/2014/main" xmlns="" id="{7DB8D765-6E43-994C-92C6-389F7795F3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9900136" y="146907"/>
            <a:ext cx="1664475" cy="1337128"/>
          </a:xfrm>
          <a:prstGeom prst="rect">
            <a:avLst/>
          </a:prstGeom>
        </p:spPr>
      </p:pic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xmlns="" id="{66F05C37-6596-1043-8566-E89F0889A7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</a:t>
            </a:r>
            <a:r>
              <a:rPr lang="en-US" dirty="0" err="1"/>
              <a:t>ccas</a:t>
            </a:r>
            <a:r>
              <a:rPr lang="en-US" dirty="0"/>
              <a:t> de </a:t>
            </a:r>
            <a:r>
              <a:rPr lang="en-US" dirty="0" err="1"/>
              <a:t>Faulx</a:t>
            </a:r>
            <a:r>
              <a:rPr lang="en-US" dirty="0"/>
              <a:t> du 20 </a:t>
            </a:r>
            <a:r>
              <a:rPr lang="en-US" dirty="0" err="1"/>
              <a:t>septembre</a:t>
            </a:r>
            <a:r>
              <a:rPr lang="en-US" dirty="0"/>
              <a:t> 2021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xmlns="" id="{AA832F42-3C67-454C-9DB3-20F14C4C446F}"/>
              </a:ext>
            </a:extLst>
          </p:cNvPr>
          <p:cNvSpPr txBox="1"/>
          <p:nvPr/>
        </p:nvSpPr>
        <p:spPr>
          <a:xfrm>
            <a:off x="1322636" y="2304789"/>
            <a:ext cx="811236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Référent : Jérôme </a:t>
            </a:r>
            <a:r>
              <a:rPr lang="fr-FR" dirty="0" err="1"/>
              <a:t>Prévot</a:t>
            </a:r>
            <a:r>
              <a:rPr lang="fr-FR" dirty="0"/>
              <a:t>, Brigitte </a:t>
            </a:r>
            <a:r>
              <a:rPr lang="fr-FR" dirty="0" err="1"/>
              <a:t>Casucci</a:t>
            </a:r>
            <a:endParaRPr lang="fr-FR" dirty="0"/>
          </a:p>
          <a:p>
            <a:endParaRPr lang="fr-FR" dirty="0"/>
          </a:p>
          <a:p>
            <a:r>
              <a:rPr lang="fr-FR" dirty="0"/>
              <a:t>Une formation est en cours pour le personnel des accueil des mairies,</a:t>
            </a:r>
          </a:p>
          <a:p>
            <a:endParaRPr lang="fr-FR" dirty="0"/>
          </a:p>
          <a:p>
            <a:r>
              <a:rPr lang="fr-FR" dirty="0"/>
              <a:t>Dans un second temps, cette formation sera proposée aux élus</a:t>
            </a:r>
          </a:p>
          <a:p>
            <a:endParaRPr lang="fr-FR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359508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65CEC660-E7D2-8541-976E-0A8BA20A9A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5" y="609600"/>
            <a:ext cx="10364451" cy="780789"/>
          </a:xfrm>
        </p:spPr>
        <p:txBody>
          <a:bodyPr>
            <a:normAutofit fontScale="90000"/>
          </a:bodyPr>
          <a:lstStyle/>
          <a:p>
            <a:r>
              <a:rPr lang="fr-FR" sz="2800" dirty="0"/>
              <a:t>action coordonnée d’information </a:t>
            </a:r>
            <a:r>
              <a:rPr lang="fr-FR" sz="2800" dirty="0" err="1"/>
              <a:t>ccas</a:t>
            </a:r>
            <a:r>
              <a:rPr lang="fr-FR" sz="2800" dirty="0"/>
              <a:t> / cap entreprises / FL job  / mission locale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2513B818-2C39-D84B-A4B9-0A65D643150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4" y="1701864"/>
            <a:ext cx="10363826" cy="4057228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endParaRPr lang="fr-FR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Tx/>
              <a:buChar char="-"/>
            </a:pPr>
            <a:endParaRPr lang="fr-FR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375C51C4-2470-6345-82FF-448229984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10</a:t>
            </a:fld>
            <a:endParaRPr lang="en-US"/>
          </a:p>
        </p:txBody>
      </p:sp>
      <p:pic>
        <p:nvPicPr>
          <p:cNvPr id="6" name="Image 5" descr="Une image contenant signe, tenant, dessin, grand&#10;&#10;Description générée automatiquement">
            <a:extLst>
              <a:ext uri="{FF2B5EF4-FFF2-40B4-BE49-F238E27FC236}">
                <a16:creationId xmlns:a16="http://schemas.microsoft.com/office/drawing/2014/main" xmlns="" id="{7DB8D765-6E43-994C-92C6-389F7795F3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9900136" y="146907"/>
            <a:ext cx="1664475" cy="1337128"/>
          </a:xfrm>
          <a:prstGeom prst="rect">
            <a:avLst/>
          </a:prstGeom>
        </p:spPr>
      </p:pic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xmlns="" id="{66F05C37-6596-1043-8566-E89F0889A7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</a:t>
            </a:r>
            <a:r>
              <a:rPr lang="en-US" dirty="0" err="1"/>
              <a:t>ccas</a:t>
            </a:r>
            <a:r>
              <a:rPr lang="en-US" dirty="0"/>
              <a:t> de </a:t>
            </a:r>
            <a:r>
              <a:rPr lang="en-US" dirty="0" err="1"/>
              <a:t>Faulx</a:t>
            </a:r>
            <a:r>
              <a:rPr lang="en-US" dirty="0"/>
              <a:t> du 20 </a:t>
            </a:r>
            <a:r>
              <a:rPr lang="en-US" dirty="0" err="1"/>
              <a:t>septembre</a:t>
            </a:r>
            <a:r>
              <a:rPr lang="en-US" dirty="0"/>
              <a:t> 2021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xmlns="" id="{261883F4-7D52-8844-8DAB-E57320B7D2D8}"/>
              </a:ext>
            </a:extLst>
          </p:cNvPr>
          <p:cNvSpPr txBox="1"/>
          <p:nvPr/>
        </p:nvSpPr>
        <p:spPr>
          <a:xfrm>
            <a:off x="913773" y="2298660"/>
            <a:ext cx="1018563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Une première réunion de travail se tiendra le 5 octobre prochain à la mairie de </a:t>
            </a:r>
            <a:r>
              <a:rPr lang="fr-FR" dirty="0" err="1"/>
              <a:t>Faulx</a:t>
            </a:r>
            <a:r>
              <a:rPr lang="fr-FR" dirty="0"/>
              <a:t> avec les partenaires de l’emploi et les représentants des CCAS de </a:t>
            </a:r>
            <a:r>
              <a:rPr lang="fr-FR" dirty="0" err="1"/>
              <a:t>Custines</a:t>
            </a:r>
            <a:r>
              <a:rPr lang="fr-FR" dirty="0"/>
              <a:t>, </a:t>
            </a:r>
            <a:r>
              <a:rPr lang="fr-FR" dirty="0" err="1"/>
              <a:t>Faulx</a:t>
            </a:r>
            <a:r>
              <a:rPr lang="fr-FR" dirty="0"/>
              <a:t>, </a:t>
            </a:r>
            <a:r>
              <a:rPr lang="fr-FR" dirty="0" err="1"/>
              <a:t>Malleloy</a:t>
            </a:r>
            <a:r>
              <a:rPr lang="fr-FR" dirty="0"/>
              <a:t> et </a:t>
            </a:r>
            <a:r>
              <a:rPr lang="fr-FR" dirty="0" err="1"/>
              <a:t>Montenoy</a:t>
            </a:r>
            <a:r>
              <a:rPr lang="fr-FR" dirty="0"/>
              <a:t>.</a:t>
            </a:r>
          </a:p>
          <a:p>
            <a:endParaRPr lang="fr-FR" dirty="0"/>
          </a:p>
          <a:p>
            <a:r>
              <a:rPr lang="fr-FR" dirty="0"/>
              <a:t>L’objectif est de mettre en place une action d’information à destination des demandeurs d’emploi de</a:t>
            </a:r>
          </a:p>
          <a:p>
            <a:r>
              <a:rPr lang="fr-FR" dirty="0"/>
              <a:t>la vallée de la </a:t>
            </a:r>
            <a:r>
              <a:rPr lang="fr-FR" dirty="0" err="1"/>
              <a:t>Mauchère</a:t>
            </a:r>
            <a:r>
              <a:rPr lang="fr-FR" dirty="0"/>
              <a:t> afin de leur faire connaître les différentes offres de service de Cap Entreprise, </a:t>
            </a:r>
            <a:r>
              <a:rPr lang="fr-FR" dirty="0" err="1"/>
              <a:t>Fl</a:t>
            </a:r>
            <a:r>
              <a:rPr lang="fr-FR" dirty="0"/>
              <a:t> Job et de la Mission Locale</a:t>
            </a:r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634411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65CEC660-E7D2-8541-976E-0A8BA20A9A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5" y="877566"/>
            <a:ext cx="10364451" cy="512823"/>
          </a:xfrm>
        </p:spPr>
        <p:txBody>
          <a:bodyPr>
            <a:normAutofit/>
          </a:bodyPr>
          <a:lstStyle/>
          <a:p>
            <a:r>
              <a:rPr lang="fr-FR" sz="2800" dirty="0"/>
              <a:t>Questions diverses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2513B818-2C39-D84B-A4B9-0A65D643150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4" y="1701864"/>
            <a:ext cx="10363826" cy="4057228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endParaRPr lang="fr-FR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Tx/>
              <a:buChar char="-"/>
            </a:pPr>
            <a:endParaRPr lang="fr-FR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375C51C4-2470-6345-82FF-448229984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11</a:t>
            </a:fld>
            <a:endParaRPr lang="en-US"/>
          </a:p>
        </p:txBody>
      </p:sp>
      <p:pic>
        <p:nvPicPr>
          <p:cNvPr id="6" name="Image 5" descr="Une image contenant signe, tenant, dessin, grand&#10;&#10;Description générée automatiquement">
            <a:extLst>
              <a:ext uri="{FF2B5EF4-FFF2-40B4-BE49-F238E27FC236}">
                <a16:creationId xmlns:a16="http://schemas.microsoft.com/office/drawing/2014/main" xmlns="" id="{7DB8D765-6E43-994C-92C6-389F7795F3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9900136" y="146907"/>
            <a:ext cx="1664475" cy="1337128"/>
          </a:xfrm>
          <a:prstGeom prst="rect">
            <a:avLst/>
          </a:prstGeom>
        </p:spPr>
      </p:pic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xmlns="" id="{66F05C37-6596-1043-8566-E89F0889A7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</a:t>
            </a:r>
            <a:r>
              <a:rPr lang="en-US" dirty="0" err="1"/>
              <a:t>ccas</a:t>
            </a:r>
            <a:r>
              <a:rPr lang="en-US" dirty="0"/>
              <a:t> de </a:t>
            </a:r>
            <a:r>
              <a:rPr lang="en-US" dirty="0" err="1"/>
              <a:t>Faulx</a:t>
            </a:r>
            <a:r>
              <a:rPr lang="en-US" dirty="0"/>
              <a:t> du 20 </a:t>
            </a:r>
            <a:r>
              <a:rPr lang="en-US" dirty="0" err="1"/>
              <a:t>septembre</a:t>
            </a:r>
            <a:r>
              <a:rPr lang="en-US" dirty="0"/>
              <a:t> 2021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xmlns="" id="{CDD51E46-03BF-574F-B125-5C9FB9B26088}"/>
              </a:ext>
            </a:extLst>
          </p:cNvPr>
          <p:cNvSpPr txBox="1"/>
          <p:nvPr/>
        </p:nvSpPr>
        <p:spPr>
          <a:xfrm>
            <a:off x="913774" y="2121048"/>
            <a:ext cx="86049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Distribution des Brioches de l’amitié :16 octobre 2021. l’organisation est en cours.</a:t>
            </a:r>
          </a:p>
          <a:p>
            <a:endParaRPr lang="fr-FR" dirty="0"/>
          </a:p>
          <a:p>
            <a:r>
              <a:rPr lang="fr-FR" dirty="0"/>
              <a:t>Repas des aînés à organiser en février 2022. lancement à prévoir en décembre 2021.</a:t>
            </a:r>
          </a:p>
        </p:txBody>
      </p:sp>
    </p:spTree>
    <p:extLst>
      <p:ext uri="{BB962C8B-B14F-4D97-AF65-F5344CB8AC3E}">
        <p14:creationId xmlns:p14="http://schemas.microsoft.com/office/powerpoint/2010/main" val="13467229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BB91EC7D-1514-F843-94DE-AD2F6639894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4" y="1341856"/>
            <a:ext cx="10363826" cy="3424107"/>
          </a:xfrm>
        </p:spPr>
        <p:txBody>
          <a:bodyPr/>
          <a:lstStyle/>
          <a:p>
            <a:endParaRPr lang="fr-FR" dirty="0"/>
          </a:p>
          <a:p>
            <a:endParaRPr lang="fr-FR" dirty="0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A056C8F4-DFF5-324F-9CF0-E063CBCCD4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12</a:t>
            </a:fld>
            <a:endParaRPr lang="en-US"/>
          </a:p>
        </p:txBody>
      </p:sp>
      <p:pic>
        <p:nvPicPr>
          <p:cNvPr id="6" name="Image 5" descr="Une image contenant signe, tenant, dessin, grand&#10;&#10;Description générée automatiquement">
            <a:extLst>
              <a:ext uri="{FF2B5EF4-FFF2-40B4-BE49-F238E27FC236}">
                <a16:creationId xmlns:a16="http://schemas.microsoft.com/office/drawing/2014/main" xmlns="" id="{EB5267DD-3CE3-5149-98D3-8559A89F6B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5263449" y="2385345"/>
            <a:ext cx="1664475" cy="1337128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7BD43580-4408-814F-9C10-1E9D4002C23B}"/>
              </a:ext>
            </a:extLst>
          </p:cNvPr>
          <p:cNvSpPr/>
          <p:nvPr/>
        </p:nvSpPr>
        <p:spPr>
          <a:xfrm>
            <a:off x="2340979" y="3782553"/>
            <a:ext cx="778713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Merci pour votre attention </a:t>
            </a:r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xmlns="" id="{E5F9DC08-F0BE-1D40-86A7-4058EB586E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</a:t>
            </a:r>
            <a:r>
              <a:rPr lang="en-US" dirty="0" err="1"/>
              <a:t>ccas</a:t>
            </a:r>
            <a:r>
              <a:rPr lang="en-US" dirty="0"/>
              <a:t> de </a:t>
            </a:r>
            <a:r>
              <a:rPr lang="en-US" dirty="0" err="1"/>
              <a:t>Faulx</a:t>
            </a:r>
            <a:r>
              <a:rPr lang="en-US" dirty="0"/>
              <a:t> du 20 </a:t>
            </a:r>
            <a:r>
              <a:rPr lang="en-US" dirty="0" err="1"/>
              <a:t>septembre</a:t>
            </a:r>
            <a:r>
              <a:rPr lang="en-US" dirty="0"/>
              <a:t> 2021</a:t>
            </a:r>
          </a:p>
        </p:txBody>
      </p:sp>
    </p:spTree>
    <p:extLst>
      <p:ext uri="{BB962C8B-B14F-4D97-AF65-F5344CB8AC3E}">
        <p14:creationId xmlns:p14="http://schemas.microsoft.com/office/powerpoint/2010/main" val="3688272240"/>
      </p:ext>
    </p:extLst>
  </p:cSld>
  <p:clrMapOvr>
    <a:masterClrMapping/>
  </p:clrMapOvr>
</p:sld>
</file>

<file path=ppt/theme/theme1.xml><?xml version="1.0" encoding="utf-8"?>
<a:theme xmlns:a="http://schemas.openxmlformats.org/drawingml/2006/main" name="Ronds dans l’eau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1363</TotalTime>
  <Words>380</Words>
  <Application>Microsoft Office PowerPoint</Application>
  <PresentationFormat>Grand écran</PresentationFormat>
  <Paragraphs>145</Paragraphs>
  <Slides>12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6" baseType="lpstr">
      <vt:lpstr>Arial</vt:lpstr>
      <vt:lpstr>Calibri</vt:lpstr>
      <vt:lpstr>Tw Cen MT</vt:lpstr>
      <vt:lpstr>Ronds dans l’eau</vt:lpstr>
      <vt:lpstr>CCAS DE FAULX </vt:lpstr>
      <vt:lpstr>Ordre du JOUR</vt:lpstr>
      <vt:lpstr>Point « vaccination »</vt:lpstr>
      <vt:lpstr>Convention ANCV/ Faulx (vacances Seniors)</vt:lpstr>
      <vt:lpstr>échanges sur projet ehpad /CCAS – commission seniors</vt:lpstr>
      <vt:lpstr>Projet Communication : « Panneau Pocket », Site Internet</vt:lpstr>
      <vt:lpstr>vestiaire social</vt:lpstr>
      <vt:lpstr>point sur projet Maison France service</vt:lpstr>
      <vt:lpstr>Groupe de travail violences</vt:lpstr>
      <vt:lpstr>action coordonnée d’information ccas / cap entreprises / FL job  / mission locale</vt:lpstr>
      <vt:lpstr>Questions diverses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CCAS DE FAULX</dc:title>
  <dc:creator>Ugo De Luca</dc:creator>
  <cp:lastModifiedBy>Corinne</cp:lastModifiedBy>
  <cp:revision>137</cp:revision>
  <dcterms:created xsi:type="dcterms:W3CDTF">2020-09-28T12:19:33Z</dcterms:created>
  <dcterms:modified xsi:type="dcterms:W3CDTF">2021-10-04T16:20:36Z</dcterms:modified>
</cp:coreProperties>
</file>