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handoutMasterIdLst>
    <p:handoutMasterId r:id="rId16"/>
  </p:handoutMasterIdLst>
  <p:sldIdLst>
    <p:sldId id="256" r:id="rId2"/>
    <p:sldId id="295" r:id="rId3"/>
    <p:sldId id="257" r:id="rId4"/>
    <p:sldId id="298" r:id="rId5"/>
    <p:sldId id="289" r:id="rId6"/>
    <p:sldId id="293" r:id="rId7"/>
    <p:sldId id="300" r:id="rId8"/>
    <p:sldId id="297" r:id="rId9"/>
    <p:sldId id="299" r:id="rId10"/>
    <p:sldId id="302" r:id="rId11"/>
    <p:sldId id="301" r:id="rId12"/>
    <p:sldId id="303" r:id="rId13"/>
    <p:sldId id="27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053" autoAdjust="0"/>
    <p:restoredTop sz="95221"/>
  </p:normalViewPr>
  <p:slideViewPr>
    <p:cSldViewPr snapToGrid="0" snapToObjects="1">
      <p:cViewPr varScale="1">
        <p:scale>
          <a:sx n="93" d="100"/>
          <a:sy n="93" d="100"/>
        </p:scale>
        <p:origin x="1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xmlns="" id="{A02909C2-61D1-154C-9C8D-CBBF188CB3F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a:extLst>
              <a:ext uri="{FF2B5EF4-FFF2-40B4-BE49-F238E27FC236}">
                <a16:creationId xmlns:a16="http://schemas.microsoft.com/office/drawing/2014/main" xmlns="" id="{D4DA0B8A-E0A6-D344-A4B4-6825A9AAEE9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A1C1B84-A217-0846-9982-0B2FB4A2A740}" type="datetimeFigureOut">
              <a:rPr lang="fr-FR" smtClean="0"/>
              <a:t>02/02/2023</a:t>
            </a:fld>
            <a:endParaRPr lang="fr-FR"/>
          </a:p>
        </p:txBody>
      </p:sp>
      <p:sp>
        <p:nvSpPr>
          <p:cNvPr id="4" name="Espace réservé du pied de page 3">
            <a:extLst>
              <a:ext uri="{FF2B5EF4-FFF2-40B4-BE49-F238E27FC236}">
                <a16:creationId xmlns:a16="http://schemas.microsoft.com/office/drawing/2014/main" xmlns="" id="{BD3D5585-544B-AA4C-99B2-0B4456F5826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a:extLst>
              <a:ext uri="{FF2B5EF4-FFF2-40B4-BE49-F238E27FC236}">
                <a16:creationId xmlns:a16="http://schemas.microsoft.com/office/drawing/2014/main" xmlns="" id="{D142F02B-D446-E549-A202-319CDACAD8A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DDA5B7-69F3-7845-AEFC-C1368DE6C83B}" type="slidenum">
              <a:rPr lang="fr-FR" smtClean="0"/>
              <a:t>‹N°›</a:t>
            </a:fld>
            <a:endParaRPr lang="fr-FR"/>
          </a:p>
        </p:txBody>
      </p:sp>
    </p:spTree>
    <p:extLst>
      <p:ext uri="{BB962C8B-B14F-4D97-AF65-F5344CB8AC3E}">
        <p14:creationId xmlns:p14="http://schemas.microsoft.com/office/powerpoint/2010/main" val="343715365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36EAAB6-E3B4-714A-BBF9-7DC11CC19C95}" type="datetimeFigureOut">
              <a:rPr lang="fr-FR" smtClean="0"/>
              <a:t>02/02/2023</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FF80DE-E4A0-B045-9DD5-60E73E6FB058}" type="slidenum">
              <a:rPr lang="fr-FR" smtClean="0"/>
              <a:t>‹N°›</a:t>
            </a:fld>
            <a:endParaRPr lang="fr-FR"/>
          </a:p>
        </p:txBody>
      </p:sp>
    </p:spTree>
    <p:extLst>
      <p:ext uri="{BB962C8B-B14F-4D97-AF65-F5344CB8AC3E}">
        <p14:creationId xmlns:p14="http://schemas.microsoft.com/office/powerpoint/2010/main" val="132393617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fr-FR"/>
              <a:t>Modifiez le style du titre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13CC35E6-3894-D746-A638-82E1EBD6C2D8}" type="datetime1">
              <a:rPr lang="fr-FR" smtClean="0"/>
              <a:t>02/02/2023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DB88FFF5-3FE0-F247-BBF3-C12F62D420E6}" type="datetime1">
              <a:rPr lang="fr-FR" smtClean="0"/>
              <a:t>02/02/2023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fr-FR"/>
              <a:t>Modifiez le style du titre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0AC6CE05-743D-0E44-B2F7-E3CC2853985F}" type="datetime1">
              <a:rPr lang="fr-FR" smtClean="0"/>
              <a:t>02/02/2023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40A2507-3F41-914D-B1C4-425F39CF8D0D}"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fr-FR"/>
              <a:t>Modifiez le style du titre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Content Placeholder 3"/>
          <p:cNvSpPr>
            <a:spLocks noGrp="1"/>
          </p:cNvSpPr>
          <p:nvPr>
            <p:ph sz="quarter" idx="13"/>
          </p:nvPr>
        </p:nvSpPr>
        <p:spPr>
          <a:xfrm>
            <a:off x="913774" y="3051012"/>
            <a:ext cx="5106027"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3" name="Content Placeholder 5"/>
          <p:cNvSpPr>
            <a:spLocks noGrp="1"/>
          </p:cNvSpPr>
          <p:nvPr>
            <p:ph sz="quarter" idx="14"/>
          </p:nvPr>
        </p:nvSpPr>
        <p:spPr>
          <a:xfrm>
            <a:off x="6172200" y="3051012"/>
            <a:ext cx="5105401" cy="2740187"/>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BE38D776-79E7-0C46-BADF-6473E34D875F}" type="datetime1">
              <a:rPr lang="fr-FR" smtClean="0"/>
              <a:t>02/02/2023</a:t>
            </a:fld>
            <a:endParaRPr lang="en-US"/>
          </a:p>
        </p:txBody>
      </p:sp>
      <p:sp>
        <p:nvSpPr>
          <p:cNvPr id="8" name="Footer Placeholder 7"/>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9" name="Slide Number Placeholder 8"/>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1B3ECE1E-0C42-1545-8899-1B873C734E50}" type="datetime1">
              <a:rPr lang="fr-FR" smtClean="0"/>
              <a:t>02/02/2023</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DAA70B2B-7D94-E74C-93DF-CB35251F9272}" type="datetime1">
              <a:rPr lang="fr-FR" smtClean="0"/>
              <a:t>02/02/2023</a:t>
            </a:fld>
            <a:endParaRPr lang="en-US"/>
          </a:p>
        </p:txBody>
      </p:sp>
      <p:sp>
        <p:nvSpPr>
          <p:cNvPr id="3" name="Footer Placeholder 2"/>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4" name="Slide Number Placeholder 3"/>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fr-FR"/>
              <a:t>Modifiez le style du titre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3A08C24A-7BCA-C84C-83D3-14E80F7608DB}"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5BD549BE-9F6C-7841-9A04-78730F3224F5}"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03E882C-70F8-094A-8D05-0F3B7C5E49AB}"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9EEAC419-A7AD-0043-B3BF-4A2CE005E936}"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fr-FR"/>
              <a:t>Modifiez le style du titre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D44F304E-F366-2545-8515-957788957858}"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fr-FR"/>
              <a:t>Modifiez le style du titre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24BD5867-1E70-E34D-A50B-E4333482548B}" type="datetime1">
              <a:rPr lang="fr-FR" smtClean="0"/>
              <a:t>02/02/2023</a:t>
            </a:fld>
            <a:endParaRPr lang="en-US"/>
          </a:p>
        </p:txBody>
      </p:sp>
      <p:sp>
        <p:nvSpPr>
          <p:cNvPr id="6" name="Footer Placeholder 5"/>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7" name="Slide Number Placeholder 6"/>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fr-FR"/>
              <a:t>Modifiez le style du titre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5F14115-CAC3-3C4E-98FA-BD6B9171EA58}" type="datetime1">
              <a:rPr lang="fr-FR" smtClean="0"/>
              <a:t>02/02/2023</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fr-FR"/>
              <a:t>Modifiez le style du titre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3" name="Date Placeholder 2"/>
          <p:cNvSpPr>
            <a:spLocks noGrp="1"/>
          </p:cNvSpPr>
          <p:nvPr>
            <p:ph type="dt" sz="half" idx="10"/>
          </p:nvPr>
        </p:nvSpPr>
        <p:spPr/>
        <p:txBody>
          <a:bodyPr/>
          <a:lstStyle/>
          <a:p>
            <a:fld id="{0C33FB88-708D-4442-80C1-88FF75AD9087}" type="datetime1">
              <a:rPr lang="fr-FR" smtClean="0"/>
              <a:t>02/02/2023</a:t>
            </a:fld>
            <a:endParaRPr lang="en-US"/>
          </a:p>
        </p:txBody>
      </p:sp>
      <p:sp>
        <p:nvSpPr>
          <p:cNvPr id="4" name="Footer Placeholder 3"/>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5" name="Slide Number Placeholder 4"/>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fr-FR"/>
              <a:t>Modifiez le style du titre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72E54337-CB0F-7049-AF30-67949335E076}" type="datetime1">
              <a:rPr lang="fr-FR" smtClean="0"/>
              <a:t>02/02/2023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fr-FR"/>
              <a:t>Modifiez le style du titre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681732C-20B9-7C45-ADAE-088F2B0F9467}" type="datetime1">
              <a:rPr lang="fr-FR" smtClean="0"/>
              <a:t>02/02/2023</a:t>
            </a:fld>
            <a:endParaRPr lang="en-US"/>
          </a:p>
        </p:txBody>
      </p:sp>
      <p:sp>
        <p:nvSpPr>
          <p:cNvPr id="5" name="Footer Placeholder 4"/>
          <p:cNvSpPr>
            <a:spLocks noGrp="1"/>
          </p:cNvSpPr>
          <p:nvPr>
            <p:ph type="ftr" sz="quarter" idx="11"/>
          </p:nvPr>
        </p:nvSpPr>
        <p:spPr/>
        <p:txBody>
          <a:body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12"/>
          </p:nvPr>
        </p:nvSpPr>
        <p:spPr/>
        <p:txBody>
          <a:bodyPr/>
          <a:lstStyle/>
          <a:p>
            <a:fld id="{6D22F896-40B5-4ADD-8801-0D06FADFA095}" type="slidenum">
              <a:rPr lang="en-US"/>
              <a:t>‹N°›</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71330EE-A842-074C-9495-F2D2DFAE8E6A}" type="datetime1">
              <a:rPr lang="fr-FR" smtClean="0"/>
              <a:t>02/02/2023</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r>
              <a:rPr lang="en-US" dirty="0"/>
              <a:t>UDL/ Réunion ccas de Faulx du 17 </a:t>
            </a:r>
            <a:r>
              <a:rPr lang="en-US" dirty="0" err="1"/>
              <a:t>mai</a:t>
            </a:r>
            <a:r>
              <a:rPr lang="en-US" dirty="0"/>
              <a:t> 2021</a:t>
            </a:r>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a:pPr/>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hyperlink" Target="https://historicophiles.com/2018/07/25/principes-et-formes-de-solidarite/" TargetMode="Externa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hyperlink" Target="mailto:accueil-mairie@faulx.fr" TargetMode="External"/><Relationship Id="rId1" Type="http://schemas.openxmlformats.org/officeDocument/2006/relationships/slideLayout" Target="../slideLayouts/slideLayout2.xml"/><Relationship Id="rId4" Type="http://schemas.openxmlformats.org/officeDocument/2006/relationships/hyperlink" Target="https://historicophiles.com/2018/07/25/principes-et-formes-de-solidarite/"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historicophiles.com/2018/07/25/principes-et-formes-de-solidarite/"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3" name="Sous-titre 2">
            <a:extLst>
              <a:ext uri="{FF2B5EF4-FFF2-40B4-BE49-F238E27FC236}">
                <a16:creationId xmlns:a16="http://schemas.microsoft.com/office/drawing/2014/main" xmlns="" id="{8F65E6D9-4EB7-924B-BA40-65A21957DD94}"/>
              </a:ext>
            </a:extLst>
          </p:cNvPr>
          <p:cNvSpPr>
            <a:spLocks noGrp="1"/>
          </p:cNvSpPr>
          <p:nvPr>
            <p:ph type="subTitle" idx="1"/>
          </p:nvPr>
        </p:nvSpPr>
        <p:spPr>
          <a:xfrm>
            <a:off x="150924" y="1471010"/>
            <a:ext cx="8978085" cy="1311274"/>
          </a:xfrm>
        </p:spPr>
        <p:txBody>
          <a:bodyPr anchor="b">
            <a:normAutofit/>
          </a:bodyPr>
          <a:lstStyle/>
          <a:p>
            <a:r>
              <a:rPr lang="fr-FR" sz="3200" b="1" dirty="0">
                <a:solidFill>
                  <a:schemeClr val="accent1">
                    <a:lumMod val="75000"/>
                  </a:schemeClr>
                </a:solidFill>
              </a:rPr>
              <a:t>Réunion plénière du 12 décembre 2022</a:t>
            </a:r>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1</a:t>
            </a:fld>
            <a:endParaRPr lang="en-US" dirty="0"/>
          </a:p>
        </p:txBody>
      </p:sp>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Faulx du 12 décembre 2022</a:t>
            </a:r>
          </a:p>
        </p:txBody>
      </p:sp>
      <p:grpSp>
        <p:nvGrpSpPr>
          <p:cNvPr id="12" name="Groupe 11">
            <a:extLst>
              <a:ext uri="{FF2B5EF4-FFF2-40B4-BE49-F238E27FC236}">
                <a16:creationId xmlns:a16="http://schemas.microsoft.com/office/drawing/2014/main" xmlns="" id="{83879A43-E3E5-064A-81C6-CE0B3B7F328B}"/>
              </a:ext>
            </a:extLst>
          </p:cNvPr>
          <p:cNvGrpSpPr/>
          <p:nvPr/>
        </p:nvGrpSpPr>
        <p:grpSpPr>
          <a:xfrm>
            <a:off x="10248344" y="335006"/>
            <a:ext cx="1387939" cy="1744133"/>
            <a:chOff x="5364553" y="2995930"/>
            <a:chExt cx="1270562" cy="1158528"/>
          </a:xfrm>
        </p:grpSpPr>
        <p:pic>
          <p:nvPicPr>
            <p:cNvPr id="13" name="Image 12" descr="Une image contenant signe, tenant, dessin, grand&#10;&#10;Description générée automatiquement">
              <a:extLst>
                <a:ext uri="{FF2B5EF4-FFF2-40B4-BE49-F238E27FC236}">
                  <a16:creationId xmlns:a16="http://schemas.microsoft.com/office/drawing/2014/main" xmlns="" id="{D6C18DCD-7DEF-E043-85D7-18309CB98E3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364553" y="2995930"/>
              <a:ext cx="1270562" cy="866140"/>
            </a:xfrm>
            <a:prstGeom prst="rect">
              <a:avLst/>
            </a:prstGeom>
          </p:spPr>
        </p:pic>
        <p:sp>
          <p:nvSpPr>
            <p:cNvPr id="14" name="ZoneTexte 13">
              <a:extLst>
                <a:ext uri="{FF2B5EF4-FFF2-40B4-BE49-F238E27FC236}">
                  <a16:creationId xmlns:a16="http://schemas.microsoft.com/office/drawing/2014/main" xmlns="" id="{05795D09-17A0-7642-8F28-F67CAE338846}"/>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6606815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xmlns="" id="{3595E478-612A-42ED-816A-0DD5B5C895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xmlns="" id="{CB226365-E8CD-4F1B-B318-7598AA28AE78}"/>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2">
            <a:extLst>
              <a:ext uri="{28A0092B-C50C-407E-A947-70E740481C1C}">
                <a14:useLocalDpi xmlns:a14="http://schemas.microsoft.com/office/drawing/2010/main" val="0"/>
              </a:ext>
            </a:extLst>
          </a:blip>
          <a:srcRect l="91927" t="72411" b="13751"/>
          <a:stretch/>
        </p:blipFill>
        <p:spPr>
          <a:xfrm>
            <a:off x="150925" y="5564567"/>
            <a:ext cx="1341545" cy="1293433"/>
          </a:xfrm>
          <a:custGeom>
            <a:avLst/>
            <a:gdLst>
              <a:gd name="connsiteX0" fmla="*/ 0 w 1341545"/>
              <a:gd name="connsiteY0" fmla="*/ 0 h 1293433"/>
              <a:gd name="connsiteX1" fmla="*/ 1341545 w 1341545"/>
              <a:gd name="connsiteY1" fmla="*/ 0 h 1293433"/>
              <a:gd name="connsiteX2" fmla="*/ 1341545 w 1341545"/>
              <a:gd name="connsiteY2" fmla="*/ 1293433 h 1293433"/>
              <a:gd name="connsiteX3" fmla="*/ 150847 w 1341545"/>
              <a:gd name="connsiteY3" fmla="*/ 1293433 h 1293433"/>
              <a:gd name="connsiteX4" fmla="*/ 66240 w 1341545"/>
              <a:gd name="connsiteY4" fmla="*/ 1183451 h 1293433"/>
              <a:gd name="connsiteX5" fmla="*/ 0 w 1341545"/>
              <a:gd name="connsiteY5" fmla="*/ 1061841 h 1293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41545" h="1293433">
                <a:moveTo>
                  <a:pt x="0" y="0"/>
                </a:moveTo>
                <a:lnTo>
                  <a:pt x="1341545" y="0"/>
                </a:lnTo>
                <a:lnTo>
                  <a:pt x="1341545" y="1293433"/>
                </a:lnTo>
                <a:lnTo>
                  <a:pt x="150847" y="1293433"/>
                </a:lnTo>
                <a:lnTo>
                  <a:pt x="66240" y="1183451"/>
                </a:lnTo>
                <a:lnTo>
                  <a:pt x="0" y="1061841"/>
                </a:lnTo>
                <a:close/>
              </a:path>
            </a:pathLst>
          </a:custGeom>
        </p:spPr>
      </p:pic>
      <p:pic>
        <p:nvPicPr>
          <p:cNvPr id="35" name="Picture 34">
            <a:extLst>
              <a:ext uri="{FF2B5EF4-FFF2-40B4-BE49-F238E27FC236}">
                <a16:creationId xmlns:a16="http://schemas.microsoft.com/office/drawing/2014/main" xmlns="" id="{86F8589D-19E8-4616-A2D6-95125B4528F0}"/>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73623" t="43915" r="1" b="18252"/>
          <a:stretch/>
        </p:blipFill>
        <p:spPr>
          <a:xfrm>
            <a:off x="7586661" y="3142319"/>
            <a:ext cx="4605339" cy="3715682"/>
          </a:xfrm>
          <a:prstGeom prst="rect">
            <a:avLst/>
          </a:prstGeom>
        </p:spPr>
      </p:pic>
      <p:pic>
        <p:nvPicPr>
          <p:cNvPr id="37" name="Picture 36">
            <a:extLst>
              <a:ext uri="{FF2B5EF4-FFF2-40B4-BE49-F238E27FC236}">
                <a16:creationId xmlns:a16="http://schemas.microsoft.com/office/drawing/2014/main" xmlns="" id="{5F9D2829-9A1B-41D9-A712-382721D3A7F9}"/>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l="46466" t="75007" r="30510"/>
          <a:stretch/>
        </p:blipFill>
        <p:spPr>
          <a:xfrm>
            <a:off x="7586661" y="815472"/>
            <a:ext cx="4817288" cy="29414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2" name="Titre 1">
            <a:extLst>
              <a:ext uri="{FF2B5EF4-FFF2-40B4-BE49-F238E27FC236}">
                <a16:creationId xmlns:a16="http://schemas.microsoft.com/office/drawing/2014/main" xmlns="" id="{6427F690-C0CE-4347-9B74-3AB47B8D29BF}"/>
              </a:ext>
            </a:extLst>
          </p:cNvPr>
          <p:cNvSpPr>
            <a:spLocks noGrp="1"/>
          </p:cNvSpPr>
          <p:nvPr>
            <p:ph type="ctrTitle"/>
          </p:nvPr>
        </p:nvSpPr>
        <p:spPr>
          <a:xfrm>
            <a:off x="538042" y="83127"/>
            <a:ext cx="8986362" cy="5959401"/>
          </a:xfrm>
        </p:spPr>
        <p:txBody>
          <a:bodyPr anchor="ctr">
            <a:normAutofit/>
          </a:bodyPr>
          <a:lstStyle/>
          <a:p>
            <a:pPr lvl="2"/>
            <a:r>
              <a:rPr lang="fr-FR" sz="1400" b="1" dirty="0"/>
              <a:t>Présents :</a:t>
            </a:r>
            <a:br>
              <a:rPr lang="fr-FR" sz="1400" b="1" dirty="0"/>
            </a:br>
            <a:r>
              <a:rPr lang="fr-FR" sz="1400" dirty="0"/>
              <a:t>Dominique Grandieu, </a:t>
            </a:r>
            <a:br>
              <a:rPr lang="fr-FR" sz="1400" dirty="0"/>
            </a:br>
            <a:r>
              <a:rPr lang="fr-FR" sz="1400" dirty="0"/>
              <a:t>Brigitte Casucci,</a:t>
            </a:r>
            <a:br>
              <a:rPr lang="fr-FR" sz="1400" dirty="0"/>
            </a:br>
            <a:r>
              <a:rPr lang="fr-FR" sz="1400" dirty="0"/>
              <a:t>Ugo de Luca,</a:t>
            </a:r>
            <a:br>
              <a:rPr lang="fr-FR" sz="1400" dirty="0"/>
            </a:br>
            <a:r>
              <a:rPr lang="fr-FR" sz="1400" dirty="0"/>
              <a:t>Daniel Gérardin</a:t>
            </a:r>
            <a:br>
              <a:rPr lang="fr-FR" sz="1400" dirty="0"/>
            </a:br>
            <a:r>
              <a:rPr lang="fr-FR" sz="1400" dirty="0"/>
              <a:t>Rachel Grandieu						</a:t>
            </a:r>
            <a:br>
              <a:rPr lang="fr-FR" sz="1400" dirty="0"/>
            </a:br>
            <a:r>
              <a:rPr lang="fr-FR" sz="1400" dirty="0"/>
              <a:t>Marie-Jo Lépicier</a:t>
            </a:r>
            <a:br>
              <a:rPr lang="fr-FR" sz="1400" dirty="0"/>
            </a:br>
            <a:r>
              <a:rPr lang="fr-FR" sz="1400" dirty="0"/>
              <a:t>Lionel Risse</a:t>
            </a:r>
            <a:br>
              <a:rPr lang="fr-FR" sz="1400" dirty="0"/>
            </a:br>
            <a:r>
              <a:rPr lang="fr-FR" sz="1400" dirty="0"/>
              <a:t>Sylvie Sauvage</a:t>
            </a:r>
            <a:br>
              <a:rPr lang="fr-FR" sz="1400" dirty="0"/>
            </a:br>
            <a:r>
              <a:rPr lang="fr-FR" sz="1400" dirty="0"/>
              <a:t/>
            </a:r>
            <a:br>
              <a:rPr lang="fr-FR" sz="1400" dirty="0"/>
            </a:br>
            <a:r>
              <a:rPr lang="fr-FR" sz="1400" b="1" dirty="0"/>
              <a:t>Excusés :</a:t>
            </a:r>
            <a:br>
              <a:rPr lang="fr-FR" sz="1400" b="1" dirty="0"/>
            </a:br>
            <a:r>
              <a:rPr lang="fr-FR" sz="1400" dirty="0"/>
              <a:t>Véronique Hoffmann,</a:t>
            </a:r>
            <a:br>
              <a:rPr lang="fr-FR" sz="1400" dirty="0"/>
            </a:br>
            <a:r>
              <a:rPr lang="fr-FR" sz="1400" dirty="0"/>
              <a:t>Fabienne Georges,</a:t>
            </a:r>
            <a:br>
              <a:rPr lang="fr-FR" sz="1400" dirty="0"/>
            </a:br>
            <a:r>
              <a:rPr lang="fr-FR" sz="1400" dirty="0"/>
              <a:t>Armelle Bernard</a:t>
            </a:r>
            <a:br>
              <a:rPr lang="fr-FR" sz="1400" dirty="0"/>
            </a:br>
            <a:r>
              <a:rPr lang="fr-FR" sz="1400" dirty="0"/>
              <a:t>Claudine Dinant</a:t>
            </a:r>
            <a:r>
              <a:rPr lang="fr-FR" sz="1400" b="1" dirty="0"/>
              <a:t/>
            </a:r>
            <a:br>
              <a:rPr lang="fr-FR" sz="1400" b="1" dirty="0"/>
            </a:br>
            <a:r>
              <a:rPr lang="fr-FR" sz="1400" dirty="0"/>
              <a:t>Céline Lux</a:t>
            </a:r>
            <a:br>
              <a:rPr lang="fr-FR" sz="1400" dirty="0"/>
            </a:br>
            <a:r>
              <a:rPr lang="fr-FR" sz="1400" dirty="0"/>
              <a:t>Jérôme Prévôt</a:t>
            </a:r>
            <a:br>
              <a:rPr lang="fr-FR" sz="1400" dirty="0"/>
            </a:br>
            <a:endParaRPr lang="fr-FR" sz="1400" dirty="0"/>
          </a:p>
        </p:txBody>
      </p:sp>
      <p:sp>
        <p:nvSpPr>
          <p:cNvPr id="5" name="Espace réservé du numéro de diapositive 4">
            <a:extLst>
              <a:ext uri="{FF2B5EF4-FFF2-40B4-BE49-F238E27FC236}">
                <a16:creationId xmlns:a16="http://schemas.microsoft.com/office/drawing/2014/main" xmlns="" id="{DD98D491-E0E1-F245-9B29-054435E7C572}"/>
              </a:ext>
            </a:extLst>
          </p:cNvPr>
          <p:cNvSpPr>
            <a:spLocks noGrp="1"/>
          </p:cNvSpPr>
          <p:nvPr>
            <p:ph type="sldNum" sz="quarter" idx="12"/>
          </p:nvPr>
        </p:nvSpPr>
        <p:spPr>
          <a:xfrm>
            <a:off x="10514011" y="5883275"/>
            <a:ext cx="764215" cy="365125"/>
          </a:xfrm>
        </p:spPr>
        <p:txBody>
          <a:bodyPr>
            <a:normAutofit/>
          </a:bodyPr>
          <a:lstStyle/>
          <a:p>
            <a:pPr>
              <a:spcAft>
                <a:spcPts val="600"/>
              </a:spcAft>
            </a:pPr>
            <a:fld id="{6D22F896-40B5-4ADD-8801-0D06FADFA095}" type="slidenum">
              <a:rPr lang="en-US"/>
              <a:pPr>
                <a:spcAft>
                  <a:spcPts val="600"/>
                </a:spcAft>
              </a:pPr>
              <a:t>2</a:t>
            </a:fld>
            <a:endParaRPr lang="en-US" dirty="0"/>
          </a:p>
        </p:txBody>
      </p:sp>
      <p:sp>
        <p:nvSpPr>
          <p:cNvPr id="4" name="Espace réservé du pied de page 3">
            <a:extLst>
              <a:ext uri="{FF2B5EF4-FFF2-40B4-BE49-F238E27FC236}">
                <a16:creationId xmlns:a16="http://schemas.microsoft.com/office/drawing/2014/main" xmlns="" id="{5818179D-0B05-4746-AD6A-0FF569DD85A4}"/>
              </a:ext>
            </a:extLst>
          </p:cNvPr>
          <p:cNvSpPr>
            <a:spLocks noGrp="1"/>
          </p:cNvSpPr>
          <p:nvPr>
            <p:ph type="ftr" sz="quarter" idx="11"/>
          </p:nvPr>
        </p:nvSpPr>
        <p:spPr/>
        <p:txBody>
          <a:bodyPr/>
          <a:lstStyle/>
          <a:p>
            <a:r>
              <a:rPr lang="en-US" dirty="0"/>
              <a:t>UDL/ Réunion ccas de Faulx du 12 décembre 2022</a:t>
            </a:r>
          </a:p>
        </p:txBody>
      </p:sp>
      <p:grpSp>
        <p:nvGrpSpPr>
          <p:cNvPr id="10" name="Groupe 9">
            <a:extLst>
              <a:ext uri="{FF2B5EF4-FFF2-40B4-BE49-F238E27FC236}">
                <a16:creationId xmlns:a16="http://schemas.microsoft.com/office/drawing/2014/main" xmlns="" id="{D26E7B21-8BC2-F944-8FFC-06BFF319D62A}"/>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xmlns="" id="{C97B7162-DB73-B14F-95B9-8FD6AE76358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xmlns="" id="{9B0A28DC-6A64-9B49-9929-8A7B5406FC1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08376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2166CC71-281E-1442-92BB-BD06647CF23B}"/>
              </a:ext>
            </a:extLst>
          </p:cNvPr>
          <p:cNvSpPr>
            <a:spLocks noGrp="1"/>
          </p:cNvSpPr>
          <p:nvPr>
            <p:ph type="title"/>
          </p:nvPr>
        </p:nvSpPr>
        <p:spPr>
          <a:xfrm>
            <a:off x="913149" y="201458"/>
            <a:ext cx="10364451" cy="1098429"/>
          </a:xfrm>
        </p:spPr>
        <p:txBody>
          <a:bodyPr/>
          <a:lstStyle/>
          <a:p>
            <a:r>
              <a:rPr lang="fr-FR" dirty="0"/>
              <a:t>Ordre du JOUR</a:t>
            </a:r>
          </a:p>
        </p:txBody>
      </p:sp>
      <p:sp>
        <p:nvSpPr>
          <p:cNvPr id="3" name="Espace réservé du contenu 2">
            <a:extLst>
              <a:ext uri="{FF2B5EF4-FFF2-40B4-BE49-F238E27FC236}">
                <a16:creationId xmlns:a16="http://schemas.microsoft.com/office/drawing/2014/main" xmlns="" id="{7E1498D9-223C-7341-A7CC-69E0E8D5419B}"/>
              </a:ext>
            </a:extLst>
          </p:cNvPr>
          <p:cNvSpPr>
            <a:spLocks noGrp="1"/>
          </p:cNvSpPr>
          <p:nvPr>
            <p:ph sz="quarter" idx="13"/>
          </p:nvPr>
        </p:nvSpPr>
        <p:spPr>
          <a:xfrm>
            <a:off x="913149" y="1006488"/>
            <a:ext cx="10363826" cy="5059349"/>
          </a:xfrm>
        </p:spPr>
        <p:txBody>
          <a:bodyPr>
            <a:normAutofit fontScale="25000" lnSpcReduction="20000"/>
          </a:bodyPr>
          <a:lstStyle/>
          <a:p>
            <a:pPr marL="0" indent="0">
              <a:buNone/>
            </a:pPr>
            <a:endParaRPr lang="fr-FR" sz="4900" dirty="0"/>
          </a:p>
          <a:p>
            <a:pPr marL="0" indent="0">
              <a:buNone/>
            </a:pPr>
            <a:r>
              <a:rPr lang="fr-FR" sz="4900" dirty="0"/>
              <a:t>	</a:t>
            </a:r>
          </a:p>
          <a:p>
            <a:pPr marL="0" indent="0">
              <a:buNone/>
            </a:pPr>
            <a:r>
              <a:rPr lang="fr-FR" sz="4900" dirty="0"/>
              <a:t>	- Mot du président</a:t>
            </a:r>
          </a:p>
          <a:p>
            <a:pPr marL="0" indent="0">
              <a:buNone/>
            </a:pPr>
            <a:r>
              <a:rPr lang="fr-FR" sz="4900" dirty="0"/>
              <a:t>	- délibération : adoption de la nomenclature comptable M57 à compter du 01/01/23</a:t>
            </a:r>
          </a:p>
          <a:p>
            <a:pPr marL="0" indent="0">
              <a:buNone/>
            </a:pPr>
            <a:r>
              <a:rPr lang="fr-FR" sz="4900" dirty="0"/>
              <a:t>	- Ateliers numériques, </a:t>
            </a:r>
          </a:p>
          <a:p>
            <a:pPr marL="0" indent="0">
              <a:buNone/>
            </a:pPr>
            <a:r>
              <a:rPr lang="fr-FR" sz="4900" dirty="0"/>
              <a:t>	- retours de la réunion raid du 18 novembre 2022,</a:t>
            </a:r>
          </a:p>
          <a:p>
            <a:pPr marL="0" indent="0">
              <a:buNone/>
            </a:pPr>
            <a:r>
              <a:rPr lang="fr-FR" sz="4900" dirty="0"/>
              <a:t>	- POInt convention ancv vacances seniors,</a:t>
            </a:r>
          </a:p>
          <a:p>
            <a:pPr marL="0" indent="0">
              <a:buNone/>
            </a:pPr>
            <a:r>
              <a:rPr lang="fr-FR" sz="4900" dirty="0"/>
              <a:t>	- </a:t>
            </a:r>
            <a:r>
              <a:rPr lang="fr-FR" sz="4800" dirty="0"/>
              <a:t>groupe de travail projets Conférence des Financeurs 2023,</a:t>
            </a:r>
          </a:p>
          <a:p>
            <a:pPr marL="0" indent="0">
              <a:buNone/>
            </a:pPr>
            <a:r>
              <a:rPr lang="fr-FR" sz="4900" dirty="0"/>
              <a:t>	</a:t>
            </a:r>
            <a:r>
              <a:rPr lang="fr-FR" sz="5000" dirty="0"/>
              <a:t>- </a:t>
            </a:r>
            <a:r>
              <a:rPr lang="fr-FR" sz="4800" dirty="0"/>
              <a:t>mise en place du dispositif chèque eau,</a:t>
            </a:r>
          </a:p>
          <a:p>
            <a:pPr marL="0" indent="0">
              <a:buNone/>
            </a:pPr>
            <a:r>
              <a:rPr lang="fr-FR" sz="4900" dirty="0"/>
              <a:t>	- POINTS divers</a:t>
            </a:r>
          </a:p>
          <a:p>
            <a:pPr marL="0" indent="0">
              <a:buNone/>
            </a:pPr>
            <a:r>
              <a:rPr lang="fr-FR" sz="4900" dirty="0"/>
              <a:t>	- </a:t>
            </a:r>
            <a:r>
              <a:rPr lang="fr-FR" sz="3700" i="1" dirty="0">
                <a:effectLst/>
                <a:latin typeface="Calibri" panose="020F0502020204030204" pitchFamily="34" charset="0"/>
                <a:ea typeface="Times New Roman" panose="02020603050405020304" pitchFamily="18" charset="0"/>
                <a:cs typeface="Calibri" panose="020F0502020204030204" pitchFamily="34" charset="0"/>
              </a:rPr>
              <a:t>Tour de table : Selon vous, en 2023, quelles seraient les orientations et les priorités à donner à l’action sociale du 			CCAS dans une 	approche plus collective des besoins de la population ?</a:t>
            </a:r>
            <a:endParaRPr lang="fr-FR" sz="3700" i="1"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FR" sz="4300" dirty="0"/>
          </a:p>
          <a:p>
            <a:pPr marL="0" indent="0">
              <a:buNone/>
            </a:pPr>
            <a:r>
              <a:rPr lang="fr-FR" sz="4800" dirty="0"/>
              <a:t>		</a:t>
            </a:r>
            <a:endParaRPr lang="fr-FR" sz="4300" dirty="0"/>
          </a:p>
          <a:p>
            <a:pPr marL="0" indent="0">
              <a:buNone/>
            </a:pPr>
            <a:r>
              <a:rPr lang="fr-FR" sz="4900" dirty="0"/>
              <a:t>	</a:t>
            </a:r>
          </a:p>
          <a:p>
            <a:pPr marL="914400" lvl="2" indent="0">
              <a:buNone/>
            </a:pPr>
            <a:endParaRPr lang="fr-FR" dirty="0"/>
          </a:p>
          <a:p>
            <a:endParaRPr lang="fr-FR" dirty="0"/>
          </a:p>
          <a:p>
            <a:pPr marL="457200" lvl="1" indent="0">
              <a:buNone/>
            </a:pPr>
            <a:endParaRPr lang="fr-FR" dirty="0"/>
          </a:p>
          <a:p>
            <a:pPr marL="457200" lvl="1" indent="0">
              <a:buNone/>
            </a:pPr>
            <a:endParaRPr lang="fr-FR" dirty="0"/>
          </a:p>
          <a:p>
            <a:pPr lvl="1"/>
            <a:endParaRPr lang="fr-FR" dirty="0"/>
          </a:p>
        </p:txBody>
      </p:sp>
      <p:sp>
        <p:nvSpPr>
          <p:cNvPr id="6" name="Espace réservé du numéro de diapositive 5">
            <a:extLst>
              <a:ext uri="{FF2B5EF4-FFF2-40B4-BE49-F238E27FC236}">
                <a16:creationId xmlns:a16="http://schemas.microsoft.com/office/drawing/2014/main" xmlns="" id="{EEFAF7A1-0367-FC4C-A7C4-4E93FD9EB0F0}"/>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4" name="Espace réservé du pied de page 3">
            <a:extLst>
              <a:ext uri="{FF2B5EF4-FFF2-40B4-BE49-F238E27FC236}">
                <a16:creationId xmlns:a16="http://schemas.microsoft.com/office/drawing/2014/main" xmlns="" id="{B5DC36CE-B8D1-3743-8569-DA2DAF0927C7}"/>
              </a:ext>
            </a:extLst>
          </p:cNvPr>
          <p:cNvSpPr>
            <a:spLocks noGrp="1"/>
          </p:cNvSpPr>
          <p:nvPr>
            <p:ph type="ftr" sz="quarter" idx="11"/>
          </p:nvPr>
        </p:nvSpPr>
        <p:spPr/>
        <p:txBody>
          <a:bodyPr/>
          <a:lstStyle/>
          <a:p>
            <a:r>
              <a:rPr lang="en-US" dirty="0"/>
              <a:t>UDL/ Réunion ccas de Faulx du 12 décembre 2022</a:t>
            </a:r>
          </a:p>
        </p:txBody>
      </p:sp>
      <p:grpSp>
        <p:nvGrpSpPr>
          <p:cNvPr id="8" name="Groupe 7">
            <a:extLst>
              <a:ext uri="{FF2B5EF4-FFF2-40B4-BE49-F238E27FC236}">
                <a16:creationId xmlns:a16="http://schemas.microsoft.com/office/drawing/2014/main" xmlns="" id="{0F226967-6A86-634E-B1C8-D60CE815D8CD}"/>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7991D8BA-35D7-9242-B126-0EE28706FD40}"/>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ED144FCA-F56E-B048-AB4F-9C22CE82D590}"/>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0802573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168985" y="482962"/>
            <a:ext cx="10364451" cy="1596177"/>
          </a:xfrm>
        </p:spPr>
        <p:txBody>
          <a:bodyPr>
            <a:normAutofit/>
          </a:bodyPr>
          <a:lstStyle/>
          <a:p>
            <a:r>
              <a:rPr lang="fr-FR" sz="2800" dirty="0"/>
              <a:t>Mot du président</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720721" y="1491807"/>
            <a:ext cx="10363826" cy="4271684"/>
          </a:xfrm>
        </p:spPr>
        <p:txBody>
          <a:bodyPr>
            <a:normAutofit fontScale="92500"/>
          </a:bodyPr>
          <a:lstStyle/>
          <a:p>
            <a:pPr marL="457200" lvl="1" indent="0">
              <a:buNone/>
            </a:pPr>
            <a:r>
              <a:rPr lang="fr-FR" dirty="0">
                <a:latin typeface="Arial" panose="020B0604020202020204" pitchFamily="34" charset="0"/>
                <a:cs typeface="Arial" panose="020B0604020202020204" pitchFamily="34" charset="0"/>
              </a:rPr>
              <a:t>	</a:t>
            </a:r>
          </a:p>
          <a:p>
            <a:pPr lvl="1">
              <a:buFontTx/>
              <a:buChar char="-"/>
            </a:pP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Réflexions en cours au sein du conseil municipal et du ccas sur une nouvelle stratégie dans le domaine de l’action sociale, celles-ci seront enrichies de l’expression des groupes thématiques organisés suite à la réunion publique du 24 novembre dernier</a:t>
            </a:r>
          </a:p>
          <a:p>
            <a:pPr lvl="1">
              <a:buFontTx/>
              <a:buChar char="-"/>
            </a:pPr>
            <a:endParaRPr lang="fr-FR" sz="1200" dirty="0">
              <a:latin typeface="Arial" panose="020B0604020202020204" pitchFamily="34" charset="0"/>
              <a:cs typeface="Arial" panose="020B0604020202020204" pitchFamily="34" charset="0"/>
            </a:endParaRPr>
          </a:p>
          <a:p>
            <a:pPr lvl="1">
              <a:buFontTx/>
              <a:buChar char="-"/>
            </a:pPr>
            <a:r>
              <a:rPr lang="fr-FR" sz="1200" dirty="0">
                <a:latin typeface="Arial" panose="020B0604020202020204" pitchFamily="34" charset="0"/>
                <a:cs typeface="Arial" panose="020B0604020202020204" pitchFamily="34" charset="0"/>
              </a:rPr>
              <a:t>Madame Fabienne Georges, animatrice de la résidence des hêtres, est élue au CA du CCAs en remplacement de Sven Majchrzak. En cas d’absence, elle sera remplacée par Sylvie sauvage, responsable à la résidence des hêtres. </a:t>
            </a: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a:p>
            <a:pPr marL="457200" lvl="1" indent="0">
              <a:buNone/>
            </a:pPr>
            <a:r>
              <a:rPr lang="fr-FR" sz="1200" dirty="0">
                <a:latin typeface="Arial" panose="020B0604020202020204" pitchFamily="34" charset="0"/>
                <a:cs typeface="Arial" panose="020B0604020202020204" pitchFamily="34" charset="0"/>
              </a:rPr>
              <a:t>	</a:t>
            </a: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p:txBody>
          <a:bodyPr/>
          <a:lstStyle/>
          <a:p>
            <a:r>
              <a:rPr lang="en-US" dirty="0"/>
              <a:t>UDL/ Réunion ccas de Faulx du 12 décembre 2022</a:t>
            </a:r>
          </a:p>
        </p:txBody>
      </p:sp>
      <p:grpSp>
        <p:nvGrpSpPr>
          <p:cNvPr id="8" name="Groupe 7">
            <a:extLst>
              <a:ext uri="{FF2B5EF4-FFF2-40B4-BE49-F238E27FC236}">
                <a16:creationId xmlns:a16="http://schemas.microsoft.com/office/drawing/2014/main" xmlns="" id="{E0702C47-C243-9E45-85A4-E0E201C7FA4A}"/>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41238BFD-2925-BD4C-978A-C9A81E94AB1B}"/>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ADCD69D3-4895-E349-8A81-6104D099914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4227584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252640" y="412307"/>
            <a:ext cx="10364451" cy="780789"/>
          </a:xfrm>
        </p:spPr>
        <p:txBody>
          <a:bodyPr>
            <a:normAutofit fontScale="90000"/>
          </a:bodyPr>
          <a:lstStyle/>
          <a:p>
            <a:r>
              <a:rPr lang="fr-FR" sz="2800" dirty="0"/>
              <a:t>délibération relative à l’ adoption </a:t>
            </a:r>
            <a:br>
              <a:rPr lang="fr-FR" sz="2800" dirty="0"/>
            </a:br>
            <a:r>
              <a:rPr lang="fr-FR" sz="2800" dirty="0"/>
              <a:t>de la nomenclature comptable M57</a:t>
            </a:r>
            <a:br>
              <a:rPr lang="fr-FR" sz="2800" dirty="0"/>
            </a:br>
            <a:r>
              <a:rPr lang="fr-FR" sz="2800" dirty="0"/>
              <a:t>à compter du 01/01/23</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621387" y="197162"/>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a:buFontTx/>
              <a:buChar char="-"/>
            </a:pP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ccas de Faulx du 12 décembre 2022</a:t>
            </a:r>
          </a:p>
        </p:txBody>
      </p:sp>
      <p:grpSp>
        <p:nvGrpSpPr>
          <p:cNvPr id="9" name="Groupe 8">
            <a:extLst>
              <a:ext uri="{FF2B5EF4-FFF2-40B4-BE49-F238E27FC236}">
                <a16:creationId xmlns:a16="http://schemas.microsoft.com/office/drawing/2014/main" xmlns="" id="{4B50E2A4-04E0-394E-9B22-68A6469A0D54}"/>
              </a:ext>
            </a:extLst>
          </p:cNvPr>
          <p:cNvGrpSpPr/>
          <p:nvPr/>
        </p:nvGrpSpPr>
        <p:grpSpPr>
          <a:xfrm>
            <a:off x="10248344" y="335006"/>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6DD82119-0690-604E-90F4-DE3AB7A7F839}"/>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229D9105-9C0C-9D4D-BB92-4F3AF81BAEDF}"/>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4" name="ZoneTexte 3">
            <a:extLst>
              <a:ext uri="{FF2B5EF4-FFF2-40B4-BE49-F238E27FC236}">
                <a16:creationId xmlns:a16="http://schemas.microsoft.com/office/drawing/2014/main" xmlns="" id="{36805BEA-42F4-A15D-DFA3-4150B1E47A27}"/>
              </a:ext>
            </a:extLst>
          </p:cNvPr>
          <p:cNvSpPr txBox="1"/>
          <p:nvPr/>
        </p:nvSpPr>
        <p:spPr>
          <a:xfrm>
            <a:off x="280554" y="1975309"/>
            <a:ext cx="11630891" cy="3583032"/>
          </a:xfrm>
          <a:prstGeom prst="rect">
            <a:avLst/>
          </a:prstGeom>
          <a:noFill/>
        </p:spPr>
        <p:txBody>
          <a:bodyPr wrap="square" rtlCol="0">
            <a:spAutoFit/>
          </a:bodyPr>
          <a:lstStyle/>
          <a:p>
            <a:pPr marL="70485" indent="-1905">
              <a:lnSpc>
                <a:spcPts val="1300"/>
              </a:lnSpc>
              <a:spcBef>
                <a:spcPts val="320"/>
              </a:spcBef>
              <a:spcAft>
                <a:spcPts val="0"/>
              </a:spcAft>
            </a:pPr>
            <a:r>
              <a:rPr lang="fr-FR" sz="2400" dirty="0"/>
              <a:t>Considérant que, compte tenu du contexte réglementaire,</a:t>
            </a:r>
          </a:p>
          <a:p>
            <a:pPr marL="70485" indent="-1905">
              <a:lnSpc>
                <a:spcPts val="1300"/>
              </a:lnSpc>
              <a:spcBef>
                <a:spcPts val="320"/>
              </a:spcBef>
              <a:spcAft>
                <a:spcPts val="0"/>
              </a:spcAft>
            </a:pPr>
            <a:endParaRPr lang="fr-FR" sz="2400" dirty="0"/>
          </a:p>
          <a:p>
            <a:pPr marL="70485" indent="-1905">
              <a:lnSpc>
                <a:spcPts val="1300"/>
              </a:lnSpc>
              <a:spcBef>
                <a:spcPts val="320"/>
              </a:spcBef>
              <a:spcAft>
                <a:spcPts val="0"/>
              </a:spcAft>
            </a:pPr>
            <a:r>
              <a:rPr lang="fr-FR" sz="2400" dirty="0"/>
              <a:t>il est proposé d'adopter la mise en place de la nomenclature budgétaire et comptable et</a:t>
            </a:r>
          </a:p>
          <a:p>
            <a:pPr marL="70485" indent="-1905">
              <a:lnSpc>
                <a:spcPts val="1300"/>
              </a:lnSpc>
              <a:spcBef>
                <a:spcPts val="320"/>
              </a:spcBef>
              <a:spcAft>
                <a:spcPts val="0"/>
              </a:spcAft>
            </a:pPr>
            <a:endParaRPr lang="fr-FR" sz="2400" dirty="0"/>
          </a:p>
          <a:p>
            <a:pPr marL="70485" indent="-1905">
              <a:lnSpc>
                <a:spcPts val="1300"/>
              </a:lnSpc>
              <a:spcBef>
                <a:spcPts val="320"/>
              </a:spcBef>
              <a:spcAft>
                <a:spcPts val="0"/>
              </a:spcAft>
            </a:pPr>
            <a:r>
              <a:rPr lang="fr-FR" sz="2400" dirty="0"/>
              <a:t>!'application de la M57, pour le budget principal du CCAS, a compter du 1" janvier 2023 ;</a:t>
            </a:r>
          </a:p>
          <a:p>
            <a:pPr marL="74930" marR="1455420">
              <a:lnSpc>
                <a:spcPts val="2450"/>
              </a:lnSpc>
              <a:spcBef>
                <a:spcPts val="40"/>
              </a:spcBef>
              <a:spcAft>
                <a:spcPts val="0"/>
              </a:spcAft>
            </a:pPr>
            <a:endParaRPr lang="fr-FR" sz="2400" dirty="0"/>
          </a:p>
          <a:p>
            <a:pPr marL="74930" marR="1455420">
              <a:lnSpc>
                <a:spcPts val="2450"/>
              </a:lnSpc>
              <a:spcBef>
                <a:spcPts val="40"/>
              </a:spcBef>
              <a:spcAft>
                <a:spcPts val="0"/>
              </a:spcAft>
            </a:pPr>
            <a:r>
              <a:rPr lang="fr-FR" sz="2400" dirty="0"/>
              <a:t>Apres avoir entendu l'exposé de Monsieur le Président, et sur sa proposition, le Conseil d' Administration du CCAS, après en avoir délibéré, à l'unanimité,</a:t>
            </a:r>
          </a:p>
          <a:p>
            <a:pPr marL="79375">
              <a:spcBef>
                <a:spcPts val="470"/>
              </a:spcBef>
              <a:spcAft>
                <a:spcPts val="0"/>
              </a:spcAft>
            </a:pPr>
            <a:r>
              <a:rPr lang="fr-FR" sz="2400" dirty="0"/>
              <a:t>ADOPTE la mise en place de la nomenclature budgétaire et comptable M57, pour le budget principal, a compter du 1" janvier 2023.</a:t>
            </a:r>
          </a:p>
          <a:p>
            <a:endParaRPr lang="fr-FR" sz="2400" dirty="0"/>
          </a:p>
          <a:p>
            <a:endParaRPr lang="fr-FR" sz="2400" dirty="0"/>
          </a:p>
        </p:txBody>
      </p:sp>
    </p:spTree>
    <p:extLst>
      <p:ext uri="{BB962C8B-B14F-4D97-AF65-F5344CB8AC3E}">
        <p14:creationId xmlns:p14="http://schemas.microsoft.com/office/powerpoint/2010/main" val="3863441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149560" y="335006"/>
            <a:ext cx="10364451" cy="1029357"/>
          </a:xfrm>
        </p:spPr>
        <p:txBody>
          <a:bodyPr>
            <a:normAutofit/>
          </a:bodyPr>
          <a:lstStyle/>
          <a:p>
            <a:r>
              <a:rPr lang="fr-FR" sz="2800" dirty="0"/>
              <a:t>Ateliers numériques, </a:t>
            </a:r>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913774" y="1024693"/>
            <a:ext cx="10364451" cy="5041144"/>
          </a:xfrm>
        </p:spPr>
        <p:txBody>
          <a:bodyPr>
            <a:noAutofit/>
          </a:bodyPr>
          <a:lstStyle/>
          <a:p>
            <a:pPr marL="457200" lvl="1" indent="0">
              <a:buNone/>
            </a:pPr>
            <a:r>
              <a:rPr lang="fr-FR" sz="1200" dirty="0">
                <a:latin typeface="Arial" panose="020B0604020202020204" pitchFamily="34" charset="0"/>
                <a:cs typeface="Arial" panose="020B0604020202020204" pitchFamily="34" charset="0"/>
              </a:rPr>
              <a:t>	</a:t>
            </a:r>
          </a:p>
          <a:p>
            <a:pPr marL="457200" lvl="1" indent="0">
              <a:buNone/>
            </a:pPr>
            <a:r>
              <a:rPr lang="fr-FR" sz="1000" dirty="0">
                <a:latin typeface="Arial" panose="020B0604020202020204" pitchFamily="34" charset="0"/>
                <a:cs typeface="Arial" panose="020B0604020202020204" pitchFamily="34" charset="0"/>
              </a:rPr>
              <a:t>Référents : ugo DE luca, Brigitte casucci</a:t>
            </a:r>
          </a:p>
          <a:p>
            <a:pPr marL="0" indent="0">
              <a:buNone/>
            </a:pPr>
            <a:r>
              <a:rPr lang="fr-FR" sz="1200" b="1" dirty="0">
                <a:latin typeface="Calibri" panose="020F0502020204030204" pitchFamily="34" charset="0"/>
                <a:ea typeface="Arial" panose="020B0604020202020204" pitchFamily="34" charset="0"/>
                <a:cs typeface="Calibri" panose="020F0502020204030204" pitchFamily="34" charset="0"/>
              </a:rPr>
              <a:t>	</a:t>
            </a:r>
          </a:p>
          <a:p>
            <a:pPr marL="0" indent="0">
              <a:buNone/>
            </a:pPr>
            <a:r>
              <a:rPr lang="fr-FR" sz="1200" dirty="0">
                <a:effectLst/>
                <a:latin typeface="Calibri" panose="020F0502020204030204" pitchFamily="34" charset="0"/>
                <a:ea typeface="Arial" panose="020B0604020202020204" pitchFamily="34" charset="0"/>
                <a:cs typeface="Calibri" panose="020F0502020204030204" pitchFamily="34" charset="0"/>
              </a:rPr>
              <a:t>1 - Poursuite des ateliers thématiques les mardis matin :</a:t>
            </a:r>
          </a:p>
          <a:p>
            <a:pPr marL="292100" lvl="1" indent="0">
              <a:buNone/>
            </a:pPr>
            <a:r>
              <a:rPr lang="fr-FR" sz="1200" dirty="0">
                <a:latin typeface="Calibri" panose="020F0502020204030204" pitchFamily="34" charset="0"/>
                <a:ea typeface="Arial" panose="020B0604020202020204" pitchFamily="34" charset="0"/>
                <a:cs typeface="Calibri" panose="020F0502020204030204" pitchFamily="34" charset="0"/>
              </a:rPr>
              <a:t>	2 parcours ont débuté à la rentrée avec 8 participants (smartphone et tablette)</a:t>
            </a:r>
          </a:p>
          <a:p>
            <a:pPr marL="292100" lvl="1" indent="0">
              <a:buNone/>
            </a:pPr>
            <a:r>
              <a:rPr lang="fr-FR" sz="1200" dirty="0">
                <a:latin typeface="Calibri" panose="020F0502020204030204" pitchFamily="34" charset="0"/>
                <a:ea typeface="Arial" panose="020B0604020202020204" pitchFamily="34" charset="0"/>
                <a:cs typeface="Calibri" panose="020F0502020204030204" pitchFamily="34" charset="0"/>
              </a:rPr>
              <a:t>	</a:t>
            </a:r>
            <a:r>
              <a:rPr lang="fr-FR" sz="1200" dirty="0">
                <a:latin typeface="Calibri" panose="020F0502020204030204" pitchFamily="34" charset="0"/>
                <a:cs typeface="Calibri" panose="020F0502020204030204" pitchFamily="34" charset="0"/>
              </a:rPr>
              <a:t> Les 10 séances d’ateliers smartphone se terminent le 13 décembre </a:t>
            </a:r>
          </a:p>
          <a:p>
            <a:pPr marL="292100" lvl="1" indent="0">
              <a:buNone/>
            </a:pPr>
            <a:r>
              <a:rPr lang="fr-FR" sz="1200" dirty="0">
                <a:effectLst/>
                <a:latin typeface="Calibri" panose="020F0502020204030204" pitchFamily="34" charset="0"/>
                <a:ea typeface="Arial" panose="020B0604020202020204" pitchFamily="34" charset="0"/>
                <a:cs typeface="Calibri" panose="020F0502020204030204" pitchFamily="34" charset="0"/>
              </a:rPr>
              <a:t>	des ateliers thématiques peuvent être également mis en place à la demande sur les thèmes suivants</a:t>
            </a:r>
          </a:p>
          <a:p>
            <a:pPr marL="457200" lvl="1" indent="0">
              <a:spcBef>
                <a:spcPts val="20"/>
              </a:spcBef>
              <a:buSzPts val="1300"/>
              <a:buNone/>
              <a:tabLst>
                <a:tab pos="315595" algn="l"/>
              </a:tabLst>
            </a:pPr>
            <a:r>
              <a:rPr lang="fr-FR" sz="1200" spc="-10" dirty="0">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Cybersécurité</a:t>
            </a:r>
            <a:r>
              <a:rPr lang="fr-FR" sz="1200" spc="-20" dirty="0">
                <a:effectLst/>
                <a:latin typeface="Calibri" panose="020F0502020204030204" pitchFamily="34" charset="0"/>
                <a:ea typeface="Calibri" panose="020F0502020204030204" pitchFamily="34" charset="0"/>
                <a:cs typeface="Calibri" panose="020F0502020204030204" pitchFamily="34" charset="0"/>
              </a:rPr>
              <a:t>,</a:t>
            </a:r>
            <a:r>
              <a:rPr lang="fr-FR" sz="1200" spc="-20" dirty="0">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Création</a:t>
            </a:r>
            <a:r>
              <a:rPr lang="fr-FR" sz="1200" spc="-4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d’un</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livre</a:t>
            </a:r>
            <a:r>
              <a:rPr lang="fr-FR" sz="1200" spc="-225" dirty="0">
                <a:effectLst/>
                <a:latin typeface="Calibri" panose="020F0502020204030204" pitchFamily="34" charset="0"/>
                <a:ea typeface="Calibri" panose="020F0502020204030204" pitchFamily="34" charset="0"/>
                <a:cs typeface="Calibri" panose="020F0502020204030204" pitchFamily="34" charset="0"/>
              </a:rPr>
              <a:t> </a:t>
            </a:r>
            <a:r>
              <a:rPr lang="fr-FR" sz="1200" spc="-20" dirty="0">
                <a:effectLst/>
                <a:latin typeface="Calibri" panose="020F0502020204030204" pitchFamily="34" charset="0"/>
                <a:ea typeface="Calibri" panose="020F0502020204030204" pitchFamily="34" charset="0"/>
                <a:cs typeface="Calibri" panose="020F0502020204030204" pitchFamily="34" charset="0"/>
              </a:rPr>
              <a:t>photo,</a:t>
            </a:r>
            <a:r>
              <a:rPr lang="fr-FR" sz="1200" dirty="0">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Création</a:t>
            </a:r>
            <a:r>
              <a:rPr lang="fr-FR" sz="1200" spc="-50"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d’une</a:t>
            </a:r>
            <a:r>
              <a:rPr lang="fr-FR" sz="1200" spc="-40"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carte</a:t>
            </a:r>
            <a:r>
              <a:rPr lang="fr-FR" sz="1200" spc="-40"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de</a:t>
            </a:r>
            <a:r>
              <a:rPr lang="fr-FR" sz="1200" spc="-55"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vœux</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spc="-10" dirty="0">
                <a:effectLst/>
                <a:latin typeface="Calibri" panose="020F0502020204030204" pitchFamily="34" charset="0"/>
                <a:ea typeface="Calibri" panose="020F0502020204030204" pitchFamily="34" charset="0"/>
                <a:cs typeface="Calibri" panose="020F0502020204030204" pitchFamily="34" charset="0"/>
              </a:rPr>
              <a:t>numérique, </a:t>
            </a:r>
            <a:r>
              <a:rPr lang="fr-FR" sz="1200" dirty="0">
                <a:effectLst/>
                <a:latin typeface="Calibri" panose="020F0502020204030204" pitchFamily="34" charset="0"/>
                <a:ea typeface="Calibri" panose="020F0502020204030204" pitchFamily="34" charset="0"/>
                <a:cs typeface="Calibri" panose="020F0502020204030204" pitchFamily="34" charset="0"/>
              </a:rPr>
              <a:t>Initiation</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à</a:t>
            </a:r>
            <a:r>
              <a:rPr lang="fr-FR" sz="1200" spc="-1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la</a:t>
            </a:r>
            <a:r>
              <a:rPr lang="fr-FR" sz="1200" spc="-2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3D</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et</a:t>
            </a:r>
            <a:r>
              <a:rPr lang="fr-FR" sz="1200" spc="-15"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impression</a:t>
            </a:r>
            <a:r>
              <a:rPr lang="fr-FR" sz="1200" spc="-5" dirty="0">
                <a:effectLst/>
                <a:latin typeface="Calibri" panose="020F0502020204030204" pitchFamily="34" charset="0"/>
                <a:ea typeface="Calibri" panose="020F0502020204030204" pitchFamily="34" charset="0"/>
                <a:cs typeface="Calibri" panose="020F0502020204030204" pitchFamily="34" charset="0"/>
              </a:rPr>
              <a:t> </a:t>
            </a:r>
            <a:r>
              <a:rPr lang="fr-FR" sz="1200" spc="-25" dirty="0">
                <a:effectLst/>
                <a:latin typeface="Calibri" panose="020F0502020204030204" pitchFamily="34" charset="0"/>
                <a:ea typeface="Calibri" panose="020F0502020204030204" pitchFamily="34" charset="0"/>
                <a:cs typeface="Calibri" panose="020F0502020204030204" pitchFamily="34" charset="0"/>
              </a:rPr>
              <a:t>3D, </a:t>
            </a:r>
            <a:r>
              <a:rPr lang="fr-FR" sz="1200" dirty="0">
                <a:effectLst/>
                <a:latin typeface="Calibri" panose="020F0502020204030204" pitchFamily="34" charset="0"/>
                <a:ea typeface="Calibri" panose="020F0502020204030204" pitchFamily="34" charset="0"/>
                <a:cs typeface="Calibri" panose="020F0502020204030204" pitchFamily="34" charset="0"/>
              </a:rPr>
              <a:t>Apprendre</a:t>
            </a:r>
            <a:r>
              <a:rPr lang="fr-FR" sz="1200" spc="-2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à</a:t>
            </a:r>
            <a:r>
              <a:rPr lang="fr-FR" sz="1200" spc="-1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utiliser</a:t>
            </a:r>
            <a:r>
              <a:rPr lang="fr-FR" sz="1200" spc="-10" dirty="0">
                <a:effectLst/>
                <a:latin typeface="Calibri" panose="020F0502020204030204" pitchFamily="34" charset="0"/>
                <a:ea typeface="Calibri" panose="020F0502020204030204" pitchFamily="34" charset="0"/>
                <a:cs typeface="Calibri" panose="020F0502020204030204" pitchFamily="34" charset="0"/>
              </a:rPr>
              <a:t> </a:t>
            </a:r>
            <a:r>
              <a:rPr lang="fr-FR" sz="1200" dirty="0">
                <a:effectLst/>
                <a:latin typeface="Calibri" panose="020F0502020204030204" pitchFamily="34" charset="0"/>
                <a:ea typeface="Calibri" panose="020F0502020204030204" pitchFamily="34" charset="0"/>
                <a:cs typeface="Calibri" panose="020F0502020204030204" pitchFamily="34" charset="0"/>
              </a:rPr>
              <a:t>une</a:t>
            </a:r>
            <a:r>
              <a:rPr lang="fr-FR" sz="1200" spc="-10" dirty="0">
                <a:effectLst/>
                <a:latin typeface="Calibri" panose="020F0502020204030204" pitchFamily="34" charset="0"/>
                <a:ea typeface="Calibri" panose="020F0502020204030204" pitchFamily="34" charset="0"/>
                <a:cs typeface="Calibri" panose="020F0502020204030204" pitchFamily="34" charset="0"/>
              </a:rPr>
              <a:t> liseuse…).</a:t>
            </a:r>
          </a:p>
          <a:p>
            <a:pPr marL="457200" lvl="1" indent="0">
              <a:spcBef>
                <a:spcPts val="20"/>
              </a:spcBef>
              <a:buSzPts val="1300"/>
              <a:buNone/>
              <a:tabLst>
                <a:tab pos="315595" algn="l"/>
              </a:tabLst>
            </a:pPr>
            <a:r>
              <a:rPr lang="fr-FR" sz="1200" spc="-10" dirty="0">
                <a:latin typeface="Calibri" panose="020F0502020204030204" pitchFamily="34" charset="0"/>
                <a:ea typeface="Calibri" panose="020F0502020204030204" pitchFamily="34" charset="0"/>
                <a:cs typeface="Calibri" panose="020F0502020204030204" pitchFamily="34" charset="0"/>
              </a:rPr>
              <a:t>1.1 : communiquer sur l’offre de service « ateliers numériques » dans panneau pocket pour susciter de nouvelles inscriptions.</a:t>
            </a:r>
            <a:endParaRPr lang="fr-FR" sz="1200" spc="-1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spcBef>
                <a:spcPts val="20"/>
              </a:spcBef>
              <a:buSzPts val="1300"/>
              <a:buNone/>
              <a:tabLst>
                <a:tab pos="315595" algn="l"/>
              </a:tabLst>
            </a:pPr>
            <a:endParaRPr lang="fr-FR" sz="1200" spc="-1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r>
              <a:rPr lang="fr-FR" sz="1200" dirty="0">
                <a:effectLst/>
                <a:latin typeface="Calibri" panose="020F0502020204030204" pitchFamily="34" charset="0"/>
                <a:ea typeface="Calibri" panose="020F0502020204030204" pitchFamily="34" charset="0"/>
                <a:cs typeface="Times New Roman" panose="02020603050405020304" pitchFamily="18" charset="0"/>
              </a:rPr>
              <a:t>2 -mise en place des ateliers numériques à la résidence des hêtres à organiser avec une réunion de présentation par les conseillers numériques </a:t>
            </a:r>
          </a:p>
          <a:p>
            <a:pPr marL="0" indent="0">
              <a:buNone/>
            </a:pPr>
            <a:r>
              <a:rPr lang="fr-FR" sz="12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fr-FR" sz="1200" dirty="0">
                <a:effectLst/>
                <a:latin typeface="Calibri" panose="020F0502020204030204" pitchFamily="34" charset="0"/>
                <a:ea typeface="Calibri" panose="020F0502020204030204" pitchFamily="34" charset="0"/>
                <a:cs typeface="Times New Roman" panose="02020603050405020304" pitchFamily="18" charset="0"/>
              </a:rPr>
              <a:t>3 - Proposition aux élus du conseil municipal de participer à des ateliers numériques à créer selon leurs besoins et disponibilités : organiser une présentation et un recensement des besoins </a:t>
            </a:r>
            <a:r>
              <a:rPr lang="fr-FR" sz="1200" dirty="0">
                <a:latin typeface="Calibri" panose="020F0502020204030204" pitchFamily="34" charset="0"/>
                <a:ea typeface="Calibri" panose="020F0502020204030204" pitchFamily="34" charset="0"/>
                <a:cs typeface="Times New Roman" panose="02020603050405020304" pitchFamily="18" charset="0"/>
              </a:rPr>
              <a:t>avec les conseillers numériques</a:t>
            </a:r>
            <a:endParaRPr lang="fr-FR" sz="1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fr-FR" sz="12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fr-FR" sz="1200" dirty="0">
                <a:effectLst/>
                <a:latin typeface="Calibri" panose="020F0502020204030204" pitchFamily="34" charset="0"/>
                <a:ea typeface="Calibri" panose="020F0502020204030204" pitchFamily="34" charset="0"/>
                <a:cs typeface="Times New Roman" panose="02020603050405020304" pitchFamily="18" charset="0"/>
              </a:rPr>
              <a:t>4 - organiser également une réunion de présentation par les conseillers numériques à la population,</a:t>
            </a:r>
            <a:endParaRPr lang="fr-FR" sz="1200" spc="-1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lgn="just">
              <a:spcBef>
                <a:spcPts val="20"/>
              </a:spcBef>
              <a:buSzPts val="1300"/>
              <a:buNone/>
              <a:tabLst>
                <a:tab pos="315595" algn="l"/>
              </a:tabLst>
            </a:pPr>
            <a:endParaRPr lang="fr-FR" sz="1200" spc="-1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0" lvl="0" indent="0" algn="just">
              <a:spcBef>
                <a:spcPts val="20"/>
              </a:spcBef>
              <a:buSzPts val="1300"/>
              <a:buNone/>
              <a:tabLst>
                <a:tab pos="315595" algn="l"/>
              </a:tabLst>
            </a:pPr>
            <a:endParaRPr lang="fr-FR" sz="1200" dirty="0">
              <a:effectLst/>
              <a:latin typeface="Calibri" panose="020F0502020204030204" pitchFamily="34" charset="0"/>
              <a:ea typeface="Calibri" panose="020F0502020204030204" pitchFamily="34" charset="0"/>
              <a:cs typeface="Calibri" panose="020F050202020403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dirty="0">
              <a:latin typeface="Arial" panose="020B0604020202020204" pitchFamily="34" charset="0"/>
              <a:cs typeface="Arial" panose="020B0604020202020204" pitchFamily="34" charset="0"/>
            </a:endParaRPr>
          </a:p>
          <a:p>
            <a:pPr marL="457200" lvl="1" indent="0">
              <a:buNone/>
            </a:pPr>
            <a:r>
              <a:rPr lang="fr-FR" sz="1200" b="1" dirty="0">
                <a:latin typeface="Arial" panose="020B0604020202020204" pitchFamily="34" charset="0"/>
                <a:cs typeface="Arial" panose="020B0604020202020204" pitchFamily="34" charset="0"/>
              </a:rPr>
              <a:t>	</a:t>
            </a:r>
            <a:endParaRPr lang="fr-FR" sz="1200" dirty="0">
              <a:latin typeface="Arial" panose="020B0604020202020204" pitchFamily="34" charset="0"/>
              <a:cs typeface="Arial" panose="020B0604020202020204" pitchFamily="34" charset="0"/>
            </a:endParaRPr>
          </a:p>
          <a:p>
            <a:pPr marL="457200" lvl="1" indent="0">
              <a:buNone/>
            </a:pPr>
            <a:endParaRPr lang="fr-FR" sz="1200" i="1" dirty="0">
              <a:latin typeface="Arial" panose="020B0604020202020204" pitchFamily="34" charset="0"/>
              <a:cs typeface="Arial" panose="020B0604020202020204" pitchFamily="34" charset="0"/>
            </a:endParaRPr>
          </a:p>
          <a:p>
            <a:pPr marL="457200" lvl="1" indent="0" algn="just">
              <a:buNone/>
            </a:pPr>
            <a:r>
              <a:rPr lang="fr-FR" sz="1200" i="1" dirty="0">
                <a:latin typeface="Arial" panose="020B0604020202020204" pitchFamily="34" charset="0"/>
                <a:cs typeface="Arial" panose="020B0604020202020204" pitchFamily="34" charset="0"/>
              </a:rPr>
              <a:t>	</a:t>
            </a:r>
            <a:r>
              <a:rPr lang="fr-FR" sz="1200" dirty="0">
                <a:latin typeface="Arial" panose="020B0604020202020204" pitchFamily="34" charset="0"/>
                <a:cs typeface="Arial" panose="020B0604020202020204" pitchFamily="34" charset="0"/>
              </a:rPr>
              <a:t>	</a:t>
            </a:r>
          </a:p>
          <a:p>
            <a:pPr marL="457200" lvl="1" indent="0">
              <a:buNone/>
            </a:pPr>
            <a:r>
              <a:rPr lang="fr-FR" sz="1200" dirty="0">
                <a:latin typeface="Arial" panose="020B0604020202020204" pitchFamily="34" charset="0"/>
                <a:cs typeface="Arial" panose="020B0604020202020204" pitchFamily="34" charset="0"/>
              </a:rPr>
              <a:t>	</a:t>
            </a: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a:xfrm>
            <a:off x="913774" y="6470073"/>
            <a:ext cx="6672887" cy="365125"/>
          </a:xfrm>
        </p:spPr>
        <p:txBody>
          <a:bodyPr/>
          <a:lstStyle/>
          <a:p>
            <a:r>
              <a:rPr lang="en-US" dirty="0"/>
              <a:t>UDL/ Réunion ccas de Faulx du 12 décembre 2022</a:t>
            </a:r>
          </a:p>
        </p:txBody>
      </p:sp>
      <p:grpSp>
        <p:nvGrpSpPr>
          <p:cNvPr id="8" name="Groupe 7">
            <a:extLst>
              <a:ext uri="{FF2B5EF4-FFF2-40B4-BE49-F238E27FC236}">
                <a16:creationId xmlns:a16="http://schemas.microsoft.com/office/drawing/2014/main" xmlns="" id="{BEBB987D-971F-024F-A161-C10336A29858}"/>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2219FECD-DF80-5A4C-96D9-77BA9E3B13F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7DB75AE3-27F6-0B46-95EE-C9EE441AAA65}"/>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9617611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149560" y="129287"/>
            <a:ext cx="10364451" cy="780789"/>
          </a:xfrm>
        </p:spPr>
        <p:txBody>
          <a:bodyPr>
            <a:normAutofit/>
          </a:bodyPr>
          <a:lstStyle/>
          <a:p>
            <a:r>
              <a:rPr lang="fr-FR" sz="2800" dirty="0"/>
              <a:t>retours de la réunion raid du 18 novembre 2022</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359592" y="1507676"/>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lvl="1">
              <a:buFontTx/>
              <a:buChar char="-"/>
            </a:pPr>
            <a:endParaRPr lang="fr-FR" sz="12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a:xfrm>
            <a:off x="913774" y="6315024"/>
            <a:ext cx="6672887" cy="365125"/>
          </a:xfrm>
        </p:spPr>
        <p:txBody>
          <a:bodyPr/>
          <a:lstStyle/>
          <a:p>
            <a:r>
              <a:rPr lang="en-US" dirty="0"/>
              <a:t>UDL/ Réunion ccas de Faulx du 12 décembre 2022</a:t>
            </a:r>
          </a:p>
        </p:txBody>
      </p:sp>
      <p:grpSp>
        <p:nvGrpSpPr>
          <p:cNvPr id="9" name="Groupe 8">
            <a:extLst>
              <a:ext uri="{FF2B5EF4-FFF2-40B4-BE49-F238E27FC236}">
                <a16:creationId xmlns:a16="http://schemas.microsoft.com/office/drawing/2014/main" xmlns="" id="{823FC575-6490-D84D-8C7F-5CAD4F6533BE}"/>
              </a:ext>
            </a:extLst>
          </p:cNvPr>
          <p:cNvGrpSpPr/>
          <p:nvPr/>
        </p:nvGrpSpPr>
        <p:grpSpPr>
          <a:xfrm>
            <a:off x="10248344" y="335006"/>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E545410C-5118-A044-97DD-14C3DE69D9AE}"/>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E0BB8152-AD39-DE46-9B71-BB91C209F68D}"/>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4" name="ZoneTexte 3">
            <a:extLst>
              <a:ext uri="{FF2B5EF4-FFF2-40B4-BE49-F238E27FC236}">
                <a16:creationId xmlns:a16="http://schemas.microsoft.com/office/drawing/2014/main" xmlns="" id="{4453EB9C-095B-5204-6ECA-E586117B085F}"/>
              </a:ext>
            </a:extLst>
          </p:cNvPr>
          <p:cNvSpPr txBox="1"/>
          <p:nvPr/>
        </p:nvSpPr>
        <p:spPr>
          <a:xfrm>
            <a:off x="913774" y="986981"/>
            <a:ext cx="9254836" cy="5078313"/>
          </a:xfrm>
          <a:prstGeom prst="rect">
            <a:avLst/>
          </a:prstGeom>
          <a:noFill/>
        </p:spPr>
        <p:txBody>
          <a:bodyPr wrap="square" rtlCol="0">
            <a:spAutoFit/>
          </a:bodyPr>
          <a:lstStyle/>
          <a:p>
            <a:r>
              <a:rPr lang="fr-FR"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Possibilité de mise en place d’ateliers et d’animations collectives sur les </a:t>
            </a:r>
            <a:r>
              <a:rPr lang="fr-FR" dirty="0">
                <a:solidFill>
                  <a:srgbClr val="000000"/>
                </a:solidFill>
                <a:latin typeface="Calibri" panose="020F0502020204030204" pitchFamily="34" charset="0"/>
                <a:ea typeface="Times New Roman" panose="02020603050405020304" pitchFamily="18" charset="0"/>
                <a:cs typeface="Calibri" panose="020F0502020204030204" pitchFamily="34" charset="0"/>
              </a:rPr>
              <a:t>é</a:t>
            </a:r>
            <a:r>
              <a:rPr lang="fr-FR"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 gestes et les aides financières logement</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r>
              <a:rPr lang="fr-FR"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a:p>
            <a:r>
              <a:rPr lang="fr-FR" dirty="0">
                <a:solidFill>
                  <a:srgbClr val="000000"/>
                </a:solidFill>
                <a:latin typeface="Calibri" panose="020F0502020204030204" pitchFamily="34" charset="0"/>
                <a:cs typeface="Calibri" panose="020F0502020204030204" pitchFamily="34" charset="0"/>
              </a:rPr>
              <a:t>Offre de services de la mission Val de Lorraine	</a:t>
            </a:r>
          </a:p>
          <a:p>
            <a:r>
              <a:rPr lang="fr-FR" dirty="0">
                <a:solidFill>
                  <a:srgbClr val="000000"/>
                </a:solidFill>
                <a:latin typeface="Calibri" panose="020F0502020204030204" pitchFamily="34" charset="0"/>
                <a:cs typeface="Calibri" panose="020F0502020204030204" pitchFamily="34" charset="0"/>
              </a:rPr>
              <a:t>	Appartement pédagogique Frouard : visites de l’appartement proposées à partir de 	décembre.</a:t>
            </a:r>
          </a:p>
          <a:p>
            <a:r>
              <a:rPr lang="fr-FR" dirty="0">
                <a:solidFill>
                  <a:srgbClr val="000000"/>
                </a:solidFill>
                <a:latin typeface="Calibri" panose="020F0502020204030204" pitchFamily="34" charset="0"/>
                <a:cs typeface="Calibri" panose="020F0502020204030204" pitchFamily="34" charset="0"/>
              </a:rPr>
              <a:t>	Le Calendrier des ateliers seront à diffuser dès réception. Des ateliers mobiles peuvent être 	organisés si besoin</a:t>
            </a:r>
          </a:p>
          <a:p>
            <a:endParaRPr lang="fr-FR" dirty="0">
              <a:solidFill>
                <a:srgbClr val="000000"/>
              </a:solidFill>
              <a:latin typeface="Calibri" panose="020F0502020204030204" pitchFamily="34" charset="0"/>
              <a:cs typeface="Calibri" panose="020F0502020204030204" pitchFamily="34" charset="0"/>
            </a:endParaRPr>
          </a:p>
          <a:p>
            <a:r>
              <a:rPr lang="fr-FR" dirty="0">
                <a:solidFill>
                  <a:srgbClr val="000000"/>
                </a:solidFill>
                <a:latin typeface="Calibri" panose="020F0502020204030204" pitchFamily="34" charset="0"/>
                <a:cs typeface="Calibri" panose="020F0502020204030204" pitchFamily="34" charset="0"/>
              </a:rPr>
              <a:t>	Gestion budgétaire des ménages : orienter les personnes vers la mission Val de Lorraine qui 	une 	convention avec l’UDAF dans le cadre des Points Conseil Budget PCB</a:t>
            </a:r>
          </a:p>
          <a:p>
            <a:r>
              <a:rPr lang="fr-FR" dirty="0">
                <a:solidFill>
                  <a:srgbClr val="000000"/>
                </a:solidFill>
                <a:latin typeface="Calibri" panose="020F0502020204030204" pitchFamily="34" charset="0"/>
                <a:cs typeface="Calibri" panose="020F0502020204030204" pitchFamily="34" charset="0"/>
              </a:rPr>
              <a:t> </a:t>
            </a:r>
          </a:p>
          <a:p>
            <a:r>
              <a:rPr lang="fr-FR" dirty="0">
                <a:solidFill>
                  <a:srgbClr val="000000"/>
                </a:solidFill>
                <a:latin typeface="Calibri" panose="020F0502020204030204" pitchFamily="34" charset="0"/>
                <a:cs typeface="Calibri" panose="020F0502020204030204" pitchFamily="34" charset="0"/>
              </a:rPr>
              <a:t>Une convention peut être négociée avec EDF pour encadrer les démarches liées aux difficultés de règlement des factures. </a:t>
            </a:r>
          </a:p>
          <a:p>
            <a:r>
              <a:rPr lang="fr-FR" dirty="0">
                <a:solidFill>
                  <a:srgbClr val="000000"/>
                </a:solidFill>
                <a:latin typeface="Calibri" panose="020F0502020204030204" pitchFamily="34" charset="0"/>
                <a:cs typeface="Calibri" panose="020F0502020204030204" pitchFamily="34" charset="0"/>
              </a:rPr>
              <a:t> </a:t>
            </a:r>
          </a:p>
          <a:p>
            <a:r>
              <a:rPr lang="fr-FR" dirty="0">
                <a:solidFill>
                  <a:srgbClr val="000000"/>
                </a:solidFill>
                <a:latin typeface="Calibri" panose="020F0502020204030204" pitchFamily="34" charset="0"/>
                <a:cs typeface="Calibri" panose="020F0502020204030204" pitchFamily="34" charset="0"/>
              </a:rPr>
              <a:t>Les juristes de l’ADIL sont disponibles pour délivrer une information complète neutre et gratuite sur toutes les questions de logement</a:t>
            </a:r>
          </a:p>
          <a:p>
            <a:r>
              <a:rPr lang="fr-FR"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endParaRPr lang="fr-FR"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019999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35C89DCE-DF84-D04E-9546-ACABB5660964}"/>
              </a:ext>
            </a:extLst>
          </p:cNvPr>
          <p:cNvSpPr>
            <a:spLocks noGrp="1"/>
          </p:cNvSpPr>
          <p:nvPr>
            <p:ph type="title"/>
          </p:nvPr>
        </p:nvSpPr>
        <p:spPr>
          <a:xfrm>
            <a:off x="0" y="335006"/>
            <a:ext cx="10364451" cy="1507649"/>
          </a:xfrm>
        </p:spPr>
        <p:txBody>
          <a:bodyPr>
            <a:normAutofit/>
          </a:bodyPr>
          <a:lstStyle/>
          <a:p>
            <a:r>
              <a:rPr lang="fr-FR" sz="2800" dirty="0"/>
              <a:t>Point Convention ANCV/ vacances Séniors, </a:t>
            </a:r>
            <a:br>
              <a:rPr lang="fr-FR" sz="2800" dirty="0"/>
            </a:br>
            <a:endParaRPr lang="fr-FR" sz="2800" dirty="0"/>
          </a:p>
        </p:txBody>
      </p:sp>
      <p:sp>
        <p:nvSpPr>
          <p:cNvPr id="3" name="Espace réservé du contenu 2">
            <a:extLst>
              <a:ext uri="{FF2B5EF4-FFF2-40B4-BE49-F238E27FC236}">
                <a16:creationId xmlns:a16="http://schemas.microsoft.com/office/drawing/2014/main" xmlns="" id="{7A0D875F-D508-1E4D-A7C2-AB77840A6AA5}"/>
              </a:ext>
            </a:extLst>
          </p:cNvPr>
          <p:cNvSpPr>
            <a:spLocks noGrp="1"/>
          </p:cNvSpPr>
          <p:nvPr>
            <p:ph sz="quarter" idx="13"/>
          </p:nvPr>
        </p:nvSpPr>
        <p:spPr>
          <a:xfrm>
            <a:off x="746847" y="1357313"/>
            <a:ext cx="10363826" cy="4525962"/>
          </a:xfrm>
        </p:spPr>
        <p:txBody>
          <a:bodyPr>
            <a:normAutofit fontScale="25000" lnSpcReduction="20000"/>
          </a:bodyPr>
          <a:lstStyle/>
          <a:p>
            <a:pPr marL="457200" lvl="1" indent="0">
              <a:buNone/>
            </a:pPr>
            <a:r>
              <a:rPr lang="fr-FR" dirty="0">
                <a:latin typeface="Arial" panose="020B0604020202020204" pitchFamily="34" charset="0"/>
                <a:cs typeface="Arial" panose="020B0604020202020204" pitchFamily="34" charset="0"/>
              </a:rPr>
              <a:t>	</a:t>
            </a:r>
          </a:p>
          <a:p>
            <a:pPr marL="457200" lvl="1" indent="0">
              <a:buNone/>
            </a:pPr>
            <a:endParaRPr lang="fr-FR" sz="1900" dirty="0">
              <a:latin typeface="Arial" panose="020B0604020202020204" pitchFamily="34" charset="0"/>
              <a:cs typeface="Arial" panose="020B0604020202020204" pitchFamily="34" charset="0"/>
            </a:endParaRPr>
          </a:p>
          <a:p>
            <a:pPr marL="457200" lvl="1" indent="0">
              <a:buNone/>
            </a:pPr>
            <a:r>
              <a:rPr lang="fr-FR" sz="6400" dirty="0">
                <a:latin typeface="Arial" panose="020B0604020202020204" pitchFamily="34" charset="0"/>
                <a:cs typeface="Arial" panose="020B0604020202020204" pitchFamily="34" charset="0"/>
              </a:rPr>
              <a:t>Référents : Rachel grandieu et marie-jo lepicier</a:t>
            </a:r>
          </a:p>
          <a:p>
            <a:pPr marL="457200" lvl="1" indent="0">
              <a:buNone/>
            </a:pPr>
            <a:endParaRPr lang="fr-FR" sz="6400" b="1" i="1" dirty="0">
              <a:latin typeface="Arial" panose="020B0604020202020204" pitchFamily="34" charset="0"/>
              <a:cs typeface="Arial" panose="020B0604020202020204" pitchFamily="34" charset="0"/>
            </a:endParaRPr>
          </a:p>
          <a:p>
            <a:pPr marL="457200" lvl="1" indent="0">
              <a:buNone/>
            </a:pPr>
            <a:endParaRPr lang="fr-FR" sz="6400" b="1" i="1" dirty="0">
              <a:latin typeface="Arial" panose="020B0604020202020204" pitchFamily="34" charset="0"/>
              <a:cs typeface="Arial" panose="020B0604020202020204" pitchFamily="34" charset="0"/>
            </a:endParaRPr>
          </a:p>
          <a:p>
            <a:pPr marL="457200" lvl="1" indent="0">
              <a:buNone/>
            </a:pPr>
            <a:endParaRPr lang="fr-FR" sz="6400" b="1" i="1" dirty="0">
              <a:latin typeface="Arial" panose="020B0604020202020204" pitchFamily="34" charset="0"/>
              <a:cs typeface="Arial" panose="020B0604020202020204" pitchFamily="34" charset="0"/>
            </a:endParaRPr>
          </a:p>
          <a:p>
            <a:pPr marL="457200" lvl="1" indent="0">
              <a:buNone/>
            </a:pPr>
            <a:r>
              <a:rPr lang="fr-FR" sz="6400" i="1" dirty="0">
                <a:latin typeface="Arial" panose="020B0604020202020204" pitchFamily="34" charset="0"/>
                <a:cs typeface="Arial" panose="020B0604020202020204" pitchFamily="34" charset="0"/>
              </a:rPr>
              <a:t>Les travaux du groupe de travail aboutissent la distribution prochaine de la proposition d’un voyage en juillet 2023 sur la commune de Faulx.</a:t>
            </a:r>
          </a:p>
          <a:p>
            <a:pPr marL="457200" lvl="1" indent="0">
              <a:buNone/>
            </a:pPr>
            <a:endParaRPr lang="fr-FR" sz="6400" i="1" dirty="0">
              <a:latin typeface="Arial" panose="020B0604020202020204" pitchFamily="34" charset="0"/>
              <a:cs typeface="Arial" panose="020B0604020202020204" pitchFamily="34" charset="0"/>
            </a:endParaRPr>
          </a:p>
          <a:p>
            <a:pPr marL="457200" lvl="1" indent="0">
              <a:buNone/>
            </a:pPr>
            <a:r>
              <a:rPr lang="fr-FR" sz="6400" i="1" dirty="0">
                <a:latin typeface="Arial" panose="020B0604020202020204" pitchFamily="34" charset="0"/>
                <a:cs typeface="Arial" panose="020B0604020202020204" pitchFamily="34" charset="0"/>
              </a:rPr>
              <a:t>Les communes de Custines, Malleloy, montenoy et marbache sont associées à cette démarche</a:t>
            </a:r>
          </a:p>
          <a:p>
            <a:pPr marL="457200" lvl="1" indent="0">
              <a:buNone/>
            </a:pPr>
            <a:endParaRPr lang="fr-FR" sz="6400" i="1" dirty="0">
              <a:latin typeface="Calibri" panose="020F0502020204030204" pitchFamily="34" charset="0"/>
              <a:cs typeface="Calibri" panose="020F0502020204030204" pitchFamily="34" charset="0"/>
            </a:endParaRPr>
          </a:p>
          <a:p>
            <a:pPr marL="457200" lvl="1" indent="0">
              <a:buNone/>
            </a:pPr>
            <a:endParaRPr lang="fr-FR" sz="2200" i="1" dirty="0">
              <a:latin typeface="Calibri" panose="020F0502020204030204" pitchFamily="34" charset="0"/>
              <a:cs typeface="Calibri" panose="020F0502020204030204" pitchFamily="34" charset="0"/>
            </a:endParaRPr>
          </a:p>
          <a:p>
            <a:pPr marL="457200" lvl="1" indent="0">
              <a:buNone/>
            </a:pPr>
            <a:endParaRPr lang="fr-FR" sz="2200" b="1" i="1" dirty="0">
              <a:latin typeface="Calibri" panose="020F0502020204030204" pitchFamily="34" charset="0"/>
              <a:cs typeface="Calibri" panose="020F0502020204030204" pitchFamily="34" charset="0"/>
            </a:endParaRPr>
          </a:p>
          <a:p>
            <a:pPr marL="457200" lvl="1" indent="0">
              <a:buNone/>
            </a:pPr>
            <a:endParaRPr lang="fr-FR" sz="1700" b="1" i="1" dirty="0">
              <a:latin typeface="Arial" panose="020B0604020202020204" pitchFamily="34" charset="0"/>
              <a:cs typeface="Arial" panose="020B0604020202020204" pitchFamily="34" charset="0"/>
            </a:endParaRPr>
          </a:p>
          <a:p>
            <a:pPr marL="457200" lvl="1" indent="0">
              <a:buNone/>
            </a:pPr>
            <a:endParaRPr lang="fr-FR" sz="17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marL="457200" lvl="1" indent="0">
              <a:buNone/>
            </a:pPr>
            <a:endParaRPr lang="fr-FR" sz="1200" b="1" i="1" dirty="0">
              <a:latin typeface="Arial" panose="020B0604020202020204" pitchFamily="34" charset="0"/>
              <a:cs typeface="Arial" panose="020B0604020202020204" pitchFamily="34" charset="0"/>
            </a:endParaRPr>
          </a:p>
          <a:p>
            <a:pPr lvl="1">
              <a:buFontTx/>
              <a:buChar char="-"/>
            </a:pPr>
            <a:endParaRPr lang="fr-FR" sz="2200" b="1" i="1" dirty="0">
              <a:latin typeface="Arial" panose="020B0604020202020204" pitchFamily="34" charset="0"/>
              <a:cs typeface="Arial" panose="020B0604020202020204" pitchFamily="34" charset="0"/>
            </a:endParaRPr>
          </a:p>
          <a:p>
            <a:pPr lvl="1">
              <a:buFontTx/>
              <a:buChar char="-"/>
            </a:pPr>
            <a:endParaRPr lang="fr-FR" sz="4800" dirty="0">
              <a:latin typeface="Arial" panose="020B0604020202020204" pitchFamily="34" charset="0"/>
              <a:cs typeface="Arial" panose="020B0604020202020204" pitchFamily="34" charset="0"/>
            </a:endParaRPr>
          </a:p>
          <a:p>
            <a:pPr marL="457200" lvl="1" indent="0">
              <a:buNone/>
            </a:pPr>
            <a:endParaRPr lang="fr-FR" sz="3000" dirty="0">
              <a:latin typeface="Arial" panose="020B0604020202020204" pitchFamily="34" charset="0"/>
              <a:cs typeface="Arial" panose="020B0604020202020204" pitchFamily="34" charset="0"/>
            </a:endParaRPr>
          </a:p>
          <a:p>
            <a:pPr marL="457200" lvl="1" indent="0">
              <a:buNone/>
            </a:pPr>
            <a:r>
              <a:rPr lang="fr-FR" sz="2300" dirty="0">
                <a:latin typeface="Arial" panose="020B0604020202020204" pitchFamily="34" charset="0"/>
                <a:cs typeface="Arial" panose="020B0604020202020204" pitchFamily="34" charset="0"/>
              </a:rPr>
              <a:t> </a:t>
            </a:r>
          </a:p>
          <a:p>
            <a:pPr marL="457200" lvl="1" indent="0">
              <a:buNone/>
            </a:pPr>
            <a:endParaRPr lang="fr-FR" sz="1400" i="1" dirty="0">
              <a:latin typeface="Arial" panose="020B0604020202020204" pitchFamily="34" charset="0"/>
              <a:cs typeface="Arial" panose="020B0604020202020204" pitchFamily="34" charset="0"/>
            </a:endParaRPr>
          </a:p>
          <a:p>
            <a:pPr marL="457200" lvl="1" indent="0" algn="just">
              <a:buNone/>
            </a:pPr>
            <a:r>
              <a:rPr lang="fr-FR" sz="1400" i="1" dirty="0">
                <a:latin typeface="Arial" panose="020B0604020202020204" pitchFamily="34" charset="0"/>
                <a:cs typeface="Arial" panose="020B0604020202020204" pitchFamily="34" charset="0"/>
              </a:rPr>
              <a:t>	</a:t>
            </a:r>
            <a:r>
              <a:rPr lang="fr-FR" sz="1400" dirty="0">
                <a:latin typeface="Arial" panose="020B0604020202020204" pitchFamily="34" charset="0"/>
                <a:cs typeface="Arial" panose="020B0604020202020204" pitchFamily="34" charset="0"/>
              </a:rPr>
              <a:t>	</a:t>
            </a:r>
          </a:p>
          <a:p>
            <a:pPr marL="457200" lvl="1" indent="0">
              <a:buNone/>
            </a:pPr>
            <a:r>
              <a:rPr lang="fr-FR" dirty="0">
                <a:latin typeface="Arial" panose="020B0604020202020204" pitchFamily="34" charset="0"/>
                <a:cs typeface="Arial" panose="020B0604020202020204" pitchFamily="34" charset="0"/>
              </a:rPr>
              <a:t>	</a:t>
            </a: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6AC2F5B9-D4AA-C946-A72B-59B61D0ED6DC}"/>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7" name="Espace réservé du pied de page 6">
            <a:extLst>
              <a:ext uri="{FF2B5EF4-FFF2-40B4-BE49-F238E27FC236}">
                <a16:creationId xmlns:a16="http://schemas.microsoft.com/office/drawing/2014/main" xmlns="" id="{0038FB0B-2F10-7444-841F-6398CC41F152}"/>
              </a:ext>
            </a:extLst>
          </p:cNvPr>
          <p:cNvSpPr>
            <a:spLocks noGrp="1"/>
          </p:cNvSpPr>
          <p:nvPr>
            <p:ph type="ftr" sz="quarter" idx="11"/>
          </p:nvPr>
        </p:nvSpPr>
        <p:spPr/>
        <p:txBody>
          <a:bodyPr/>
          <a:lstStyle/>
          <a:p>
            <a:r>
              <a:rPr lang="en-US" dirty="0"/>
              <a:t>UDL/ Réunion ccas de Faulx du 12 décembre 2022</a:t>
            </a:r>
          </a:p>
        </p:txBody>
      </p:sp>
      <p:grpSp>
        <p:nvGrpSpPr>
          <p:cNvPr id="8" name="Groupe 7">
            <a:extLst>
              <a:ext uri="{FF2B5EF4-FFF2-40B4-BE49-F238E27FC236}">
                <a16:creationId xmlns:a16="http://schemas.microsoft.com/office/drawing/2014/main" xmlns="" id="{3FE186DA-09A6-AA47-ADA9-932A385769CC}"/>
              </a:ext>
            </a:extLst>
          </p:cNvPr>
          <p:cNvGrpSpPr/>
          <p:nvPr/>
        </p:nvGrpSpPr>
        <p:grpSpPr>
          <a:xfrm>
            <a:off x="10248344" y="335006"/>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BBBBB838-912D-724B-9D5A-403B01E725C8}"/>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2C4EDF75-3AFD-D745-8635-DEA7160C99F4}"/>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6018725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216468" y="681324"/>
            <a:ext cx="10603357" cy="780789"/>
          </a:xfrm>
        </p:spPr>
        <p:txBody>
          <a:bodyPr>
            <a:normAutofit fontScale="90000"/>
          </a:bodyPr>
          <a:lstStyle/>
          <a:p>
            <a:r>
              <a:rPr lang="fr-FR" sz="2800" dirty="0"/>
              <a:t>point de situation mise en place groupe de travail</a:t>
            </a:r>
            <a:br>
              <a:rPr lang="fr-FR" sz="2800" dirty="0"/>
            </a:br>
            <a:r>
              <a:rPr lang="fr-FR" sz="2800" dirty="0"/>
              <a:t>projets Conférence des Financeurs 2023</a:t>
            </a:r>
          </a:p>
        </p:txBody>
      </p:sp>
      <p:sp>
        <p:nvSpPr>
          <p:cNvPr id="3" name="Espace réservé du contenu 2">
            <a:extLst>
              <a:ext uri="{FF2B5EF4-FFF2-40B4-BE49-F238E27FC236}">
                <a16:creationId xmlns:a16="http://schemas.microsoft.com/office/drawing/2014/main" xmlns="" id="{2513B818-2C39-D84B-A4B9-0A65D6431503}"/>
              </a:ext>
            </a:extLst>
          </p:cNvPr>
          <p:cNvSpPr>
            <a:spLocks noGrp="1"/>
          </p:cNvSpPr>
          <p:nvPr>
            <p:ph sz="quarter" idx="13"/>
          </p:nvPr>
        </p:nvSpPr>
        <p:spPr>
          <a:xfrm>
            <a:off x="913774" y="1701864"/>
            <a:ext cx="10363826" cy="4057228"/>
          </a:xfrm>
        </p:spPr>
        <p:txBody>
          <a:bodyPr>
            <a:normAutofit/>
          </a:bodyPr>
          <a:lstStyle/>
          <a:p>
            <a:pPr marL="0" indent="0">
              <a:buNone/>
            </a:pPr>
            <a:endParaRPr lang="fr-FR" sz="1400" dirty="0">
              <a:latin typeface="Arial" panose="020B0604020202020204" pitchFamily="34" charset="0"/>
              <a:cs typeface="Arial" panose="020B0604020202020204" pitchFamily="34" charset="0"/>
            </a:endParaRPr>
          </a:p>
          <a:p>
            <a:pPr>
              <a:buFontTx/>
              <a:buChar char="-"/>
            </a:pPr>
            <a:endParaRPr lang="fr-FR" sz="1400" dirty="0">
              <a:latin typeface="Arial" panose="020B0604020202020204" pitchFamily="34" charset="0"/>
              <a:cs typeface="Arial" panose="020B0604020202020204" pitchFamily="34" charset="0"/>
            </a:endParaRP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ccas de Faulx du 12 décembre 2022</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555091" y="2055551"/>
            <a:ext cx="9396460" cy="2585323"/>
          </a:xfrm>
          <a:prstGeom prst="rect">
            <a:avLst/>
          </a:prstGeom>
          <a:noFill/>
        </p:spPr>
        <p:txBody>
          <a:bodyPr wrap="square" rtlCol="0">
            <a:spAutoFit/>
          </a:bodyPr>
          <a:lstStyle/>
          <a:p>
            <a:r>
              <a:rPr lang="fr-FR" dirty="0"/>
              <a:t>La réponse à des appels à projets exige une réflexion à mener largement en amont pour soumettre une proposition concrète, c’est pourquoi il avait été décidé de lancer un plan de travail d’un comité de pilotage de la prévention contre la perte de l’autonomie.</a:t>
            </a:r>
            <a:endParaRPr lang="fr-FR" b="1" dirty="0">
              <a:solidFill>
                <a:srgbClr val="FF0000"/>
              </a:solidFill>
            </a:endParaRPr>
          </a:p>
          <a:p>
            <a:endParaRPr lang="fr-FR" b="1" dirty="0">
              <a:solidFill>
                <a:srgbClr val="FF0000"/>
              </a:solidFill>
            </a:endParaRPr>
          </a:p>
          <a:p>
            <a:pPr lvl="1"/>
            <a:r>
              <a:rPr lang="fr-FR" dirty="0"/>
              <a:t>Les réponses aux appels à volontaires ne permettent pas la mise en place de ce groupe de réflexion.</a:t>
            </a:r>
          </a:p>
          <a:p>
            <a:pPr lvl="1"/>
            <a:endParaRPr lang="fr-FR" dirty="0"/>
          </a:p>
          <a:p>
            <a:pPr lvl="1"/>
            <a:r>
              <a:rPr lang="fr-FR" dirty="0"/>
              <a:t>Nous restons en attente des appels à projet 2023 pour envisager de l’opportunité d’une éventuelle proposition et d’un partenariat avec la résidence des Hêtres.</a:t>
            </a:r>
          </a:p>
        </p:txBody>
      </p:sp>
      <p:grpSp>
        <p:nvGrpSpPr>
          <p:cNvPr id="9" name="Groupe 8">
            <a:extLst>
              <a:ext uri="{FF2B5EF4-FFF2-40B4-BE49-F238E27FC236}">
                <a16:creationId xmlns:a16="http://schemas.microsoft.com/office/drawing/2014/main" xmlns="" id="{34F4A6D5-D067-994C-9E98-E0D619E17F11}"/>
              </a:ext>
            </a:extLst>
          </p:cNvPr>
          <p:cNvGrpSpPr/>
          <p:nvPr/>
        </p:nvGrpSpPr>
        <p:grpSpPr>
          <a:xfrm>
            <a:off x="10248344" y="335006"/>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E1A454E7-FC0A-4A4A-9DDD-F2563E9F371E}"/>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763330E7-E118-DA4F-A4FC-98A1D33693BE}"/>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4495690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4" y="112518"/>
            <a:ext cx="10364451" cy="780789"/>
          </a:xfrm>
        </p:spPr>
        <p:txBody>
          <a:bodyPr>
            <a:normAutofit/>
          </a:bodyPr>
          <a:lstStyle/>
          <a:p>
            <a:r>
              <a:rPr lang="fr-FR" sz="2800" dirty="0"/>
              <a:t>mise en place du dispositif chèque eau</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a:xfrm>
            <a:off x="110210" y="6479020"/>
            <a:ext cx="6672887" cy="365125"/>
          </a:xfrm>
        </p:spPr>
        <p:txBody>
          <a:bodyPr/>
          <a:lstStyle/>
          <a:p>
            <a:r>
              <a:rPr lang="en-US" dirty="0"/>
              <a:t>UDL/ Réunion ccas de Faulx du 12 décembre 2022</a:t>
            </a:r>
          </a:p>
        </p:txBody>
      </p:sp>
      <p:grpSp>
        <p:nvGrpSpPr>
          <p:cNvPr id="11" name="Groupe 10">
            <a:extLst>
              <a:ext uri="{FF2B5EF4-FFF2-40B4-BE49-F238E27FC236}">
                <a16:creationId xmlns:a16="http://schemas.microsoft.com/office/drawing/2014/main" xmlns="" id="{A00754B1-8D29-324C-BB82-02D5DFCC6C42}"/>
              </a:ext>
            </a:extLst>
          </p:cNvPr>
          <p:cNvGrpSpPr/>
          <p:nvPr/>
        </p:nvGrpSpPr>
        <p:grpSpPr>
          <a:xfrm>
            <a:off x="10248344" y="335006"/>
            <a:ext cx="1387939" cy="1744133"/>
            <a:chOff x="5364553" y="2995930"/>
            <a:chExt cx="1270562" cy="1158528"/>
          </a:xfrm>
        </p:grpSpPr>
        <p:pic>
          <p:nvPicPr>
            <p:cNvPr id="12" name="Image 11" descr="Une image contenant signe, tenant, dessin, grand&#10;&#10;Description générée automatiquement">
              <a:extLst>
                <a:ext uri="{FF2B5EF4-FFF2-40B4-BE49-F238E27FC236}">
                  <a16:creationId xmlns:a16="http://schemas.microsoft.com/office/drawing/2014/main" xmlns="" id="{219C42BD-8291-B540-8E17-EB518CB75F14}"/>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3" name="ZoneTexte 12">
              <a:extLst>
                <a:ext uri="{FF2B5EF4-FFF2-40B4-BE49-F238E27FC236}">
                  <a16:creationId xmlns:a16="http://schemas.microsoft.com/office/drawing/2014/main" xmlns="" id="{BF2E613D-1208-4347-A704-8B038126EDFB}"/>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
        <p:nvSpPr>
          <p:cNvPr id="3" name="ZoneTexte 2">
            <a:extLst>
              <a:ext uri="{FF2B5EF4-FFF2-40B4-BE49-F238E27FC236}">
                <a16:creationId xmlns:a16="http://schemas.microsoft.com/office/drawing/2014/main" xmlns="" id="{17AB988D-E0D8-1B69-EC8E-F6FD7C4BE138}"/>
              </a:ext>
            </a:extLst>
          </p:cNvPr>
          <p:cNvSpPr txBox="1"/>
          <p:nvPr/>
        </p:nvSpPr>
        <p:spPr>
          <a:xfrm>
            <a:off x="326394" y="882761"/>
            <a:ext cx="10615919" cy="6199133"/>
          </a:xfrm>
          <a:prstGeom prst="rect">
            <a:avLst/>
          </a:prstGeom>
          <a:noFill/>
        </p:spPr>
        <p:txBody>
          <a:bodyPr wrap="square" rtlCol="0">
            <a:spAutoFit/>
          </a:bodyPr>
          <a:lstStyle/>
          <a:p>
            <a:r>
              <a:rPr lang="fr-FR" dirty="0"/>
              <a:t>Le dispositif Chèque Eau, effectif dès à présent, est complémentaire à la nouvelle tarification solidaire et responsable applicable depuis le 1</a:t>
            </a:r>
            <a:r>
              <a:rPr lang="fr-FR" baseline="30000" dirty="0"/>
              <a:t>er</a:t>
            </a:r>
            <a:r>
              <a:rPr lang="fr-FR" dirty="0"/>
              <a:t> avril 2022.</a:t>
            </a:r>
          </a:p>
          <a:p>
            <a:endParaRPr lang="fr-FR" dirty="0"/>
          </a:p>
          <a:p>
            <a:r>
              <a:rPr lang="fr-FR" dirty="0"/>
              <a:t>Il s’agit d’une aide destinée au règlement de la facture d’eau pour les ménages disposant de faibles revenus. </a:t>
            </a:r>
          </a:p>
          <a:p>
            <a:endParaRPr lang="fr-FR" dirty="0"/>
          </a:p>
          <a:p>
            <a:r>
              <a:rPr lang="fr-FR" dirty="0"/>
              <a:t>Les principes retenus :</a:t>
            </a:r>
          </a:p>
          <a:p>
            <a:pPr marL="342900" marR="83185" lvl="0" indent="-342900">
              <a:buSzPts val="1000"/>
              <a:buFont typeface="Arial" panose="020B0604020202020204" pitchFamily="34" charset="0"/>
              <a:buChar char="-"/>
              <a:tabLst>
                <a:tab pos="542290" algn="l"/>
                <a:tab pos="542925" algn="l"/>
              </a:tabLst>
            </a:pPr>
            <a:r>
              <a:rPr lang="fr-FR" dirty="0"/>
              <a:t>Les bénéficiaires du « chèque eau » seront les ménages dont le quotient familial mensuel est inférieur à 450 € qui disposent d’un compteur d’eau individuel ou collectif.</a:t>
            </a:r>
          </a:p>
          <a:p>
            <a:pPr marL="342900" marR="85090" lvl="0" indent="-342900">
              <a:spcBef>
                <a:spcPts val="5"/>
              </a:spcBef>
              <a:spcAft>
                <a:spcPts val="0"/>
              </a:spcAft>
              <a:buSzPts val="1000"/>
              <a:buFont typeface="Arial" panose="020B0604020202020204" pitchFamily="34" charset="0"/>
              <a:buChar char="-"/>
              <a:tabLst>
                <a:tab pos="542290" algn="l"/>
                <a:tab pos="542925" algn="l"/>
              </a:tabLst>
            </a:pPr>
            <a:r>
              <a:rPr lang="fr-FR" dirty="0"/>
              <a:t>Chaque ménage éligible percevra annuellement un « chèque eau » de 20 € majoré de 10 € par enfant à charge.</a:t>
            </a:r>
          </a:p>
          <a:p>
            <a:pPr marL="342900" lvl="0" indent="-342900">
              <a:buSzPts val="1000"/>
              <a:buFont typeface="Arial" panose="020B0604020202020204" pitchFamily="34" charset="0"/>
              <a:buChar char="-"/>
              <a:tabLst>
                <a:tab pos="542290" algn="l"/>
                <a:tab pos="542925" algn="l"/>
              </a:tabLst>
            </a:pPr>
            <a:r>
              <a:rPr lang="fr-FR" dirty="0"/>
              <a:t>Le versement se fera sous condition de la facture d’eau acquittée. </a:t>
            </a:r>
          </a:p>
          <a:p>
            <a:pPr marL="342900" lvl="0" indent="-342900">
              <a:buSzPts val="1000"/>
              <a:buFont typeface="Arial" panose="020B0604020202020204" pitchFamily="34" charset="0"/>
              <a:buChar char="-"/>
              <a:tabLst>
                <a:tab pos="542290" algn="l"/>
                <a:tab pos="542925" algn="l"/>
              </a:tabLst>
            </a:pPr>
            <a:endParaRPr lang="fr-FR" dirty="0"/>
          </a:p>
          <a:p>
            <a:pPr marL="342900" lvl="0" indent="-342900">
              <a:buSzPts val="1000"/>
              <a:buFont typeface="Arial" panose="020B0604020202020204" pitchFamily="34" charset="0"/>
              <a:buChar char="-"/>
              <a:tabLst>
                <a:tab pos="542290" algn="l"/>
                <a:tab pos="542925" algn="l"/>
              </a:tabLst>
            </a:pPr>
            <a:r>
              <a:rPr lang="fr-FR" dirty="0"/>
              <a:t>Les ménages à faibles ressources sont invités à compléter un formulaire et à le remettre à leur CCAS ou leur Mairie de résidence avec les pièces justifiant de leur situation. </a:t>
            </a:r>
            <a:r>
              <a:rPr lang="fr-FR" b="1" dirty="0"/>
              <a:t>Le CCAS ou les Mairies instruiront ensuite la demande et communiqueront la liste des bénéficiaires aux services du Bassin de Pompey </a:t>
            </a:r>
            <a:r>
              <a:rPr lang="fr-FR" dirty="0"/>
              <a:t>avec le montant à verser à chacun. Une fois la liste communiquée, les bénéficiaires seront informés par un courrier de l’octroi d’un « chèque eau » qui interviendra sous la forme d’un virement sur leur compte bancaire.</a:t>
            </a:r>
          </a:p>
          <a:p>
            <a:pPr marL="85090" marR="83820" algn="just">
              <a:spcAft>
                <a:spcPts val="0"/>
              </a:spcAft>
            </a:pPr>
            <a:endParaRPr lang="fr-FR" dirty="0"/>
          </a:p>
          <a:p>
            <a:pPr marL="85090" marR="82550" algn="just">
              <a:spcAft>
                <a:spcPts val="0"/>
              </a:spcAft>
            </a:pPr>
            <a:r>
              <a:rPr lang="fr-FR" dirty="0"/>
              <a:t>Une communication sera faite par le Bassin de Pompey, notamment sous forme d’un flyer transmis lors de l’envoi d’une prochaine facture d’eau.</a:t>
            </a:r>
          </a:p>
          <a:p>
            <a:pPr>
              <a:spcBef>
                <a:spcPts val="50"/>
              </a:spcBef>
            </a:pPr>
            <a:r>
              <a:rPr lang="fr-FR" sz="1800" dirty="0">
                <a:effectLst/>
                <a:latin typeface="Arial" panose="020B0604020202020204" pitchFamily="34" charset="0"/>
                <a:ea typeface="Arial" panose="020B0604020202020204" pitchFamily="34" charset="0"/>
              </a:rPr>
              <a:t> </a:t>
            </a:r>
          </a:p>
          <a:p>
            <a:endParaRPr lang="fr-FR" dirty="0"/>
          </a:p>
        </p:txBody>
      </p:sp>
    </p:spTree>
    <p:extLst>
      <p:ext uri="{BB962C8B-B14F-4D97-AF65-F5344CB8AC3E}">
        <p14:creationId xmlns:p14="http://schemas.microsoft.com/office/powerpoint/2010/main" val="3296899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ccas de Faulx du 12 décembre 2022</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474956" y="1776347"/>
            <a:ext cx="10185635" cy="3754874"/>
          </a:xfrm>
          <a:prstGeom prst="rect">
            <a:avLst/>
          </a:prstGeom>
          <a:noFill/>
        </p:spPr>
        <p:txBody>
          <a:bodyPr wrap="square" rtlCol="0">
            <a:spAutoFit/>
          </a:bodyPr>
          <a:lstStyle/>
          <a:p>
            <a:endParaRPr lang="fr-FR" dirty="0"/>
          </a:p>
          <a:p>
            <a:r>
              <a:rPr lang="fr-FR" dirty="0"/>
              <a:t>La proposition d’un Règlement des Aides Sociales Facultatives du CCAS de Faulx est suspendue dans l’attente des réflexions souhaitées par le Président sur la définition d’une nouvelle stratégie sociale.</a:t>
            </a:r>
          </a:p>
          <a:p>
            <a:endParaRPr lang="fr-FR" dirty="0"/>
          </a:p>
          <a:p>
            <a:r>
              <a:rPr lang="fr-FR" dirty="0"/>
              <a:t>Dans ce cadre, le Conseil Municipal et le CCAS sont sollicités pour répondre à la question suivante :</a:t>
            </a:r>
          </a:p>
          <a:p>
            <a:endParaRPr lang="fr-FR" dirty="0"/>
          </a:p>
          <a:p>
            <a:r>
              <a:rPr lang="fr-FR" dirty="0"/>
              <a:t>Selon vous, en 2023, quelles seraient les orientations et les priorités à donner à l’action sociale du CCAS dans une approche plus collective des besoins de la population ?</a:t>
            </a:r>
          </a:p>
          <a:p>
            <a:endParaRPr lang="fr-FR" dirty="0"/>
          </a:p>
          <a:p>
            <a:r>
              <a:rPr lang="fr-FR" sz="2000" b="1" dirty="0"/>
              <a:t>Attente des retours des administrateurs du CCAS pour fin janvier 2023 à l’adresse suivante : </a:t>
            </a:r>
          </a:p>
          <a:p>
            <a:r>
              <a:rPr lang="fr-FR" sz="2000" b="1" dirty="0">
                <a:hlinkClick r:id="rId2"/>
              </a:rPr>
              <a:t>accueil-mairie@faulx.fr</a:t>
            </a:r>
            <a:endParaRPr lang="fr-FR" sz="2000" b="1" dirty="0"/>
          </a:p>
          <a:p>
            <a:endParaRPr lang="fr-FR" dirty="0"/>
          </a:p>
          <a:p>
            <a:endParaRPr lang="fr-FR" dirty="0"/>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3">
              <a:extLst>
                <a:ext uri="{837473B0-CC2E-450A-ABE3-18F120FF3D39}">
                  <a1611:picAttrSrcUrl xmlns:a1611="http://schemas.microsoft.com/office/drawing/2016/11/main" xmlns="" r:id="rId4"/>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14718636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xmlns="" id="{65CEC660-E7D2-8541-976E-0A8BA20A9A99}"/>
              </a:ext>
            </a:extLst>
          </p:cNvPr>
          <p:cNvSpPr>
            <a:spLocks noGrp="1"/>
          </p:cNvSpPr>
          <p:nvPr>
            <p:ph type="title"/>
          </p:nvPr>
        </p:nvSpPr>
        <p:spPr>
          <a:xfrm>
            <a:off x="913775" y="609600"/>
            <a:ext cx="10364451" cy="780789"/>
          </a:xfrm>
        </p:spPr>
        <p:txBody>
          <a:bodyPr>
            <a:normAutofit/>
          </a:bodyPr>
          <a:lstStyle/>
          <a:p>
            <a:r>
              <a:rPr lang="fr-FR" sz="2800" dirty="0"/>
              <a:t>Points divers</a:t>
            </a:r>
          </a:p>
        </p:txBody>
      </p:sp>
      <p:sp>
        <p:nvSpPr>
          <p:cNvPr id="5" name="Espace réservé du numéro de diapositive 4">
            <a:extLst>
              <a:ext uri="{FF2B5EF4-FFF2-40B4-BE49-F238E27FC236}">
                <a16:creationId xmlns:a16="http://schemas.microsoft.com/office/drawing/2014/main" xmlns="" id="{375C51C4-2470-6345-82FF-44822998477F}"/>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7" name="Espace réservé du pied de page 6">
            <a:extLst>
              <a:ext uri="{FF2B5EF4-FFF2-40B4-BE49-F238E27FC236}">
                <a16:creationId xmlns:a16="http://schemas.microsoft.com/office/drawing/2014/main" xmlns="" id="{66F05C37-6596-1043-8566-E89F0889A789}"/>
              </a:ext>
            </a:extLst>
          </p:cNvPr>
          <p:cNvSpPr>
            <a:spLocks noGrp="1"/>
          </p:cNvSpPr>
          <p:nvPr>
            <p:ph type="ftr" sz="quarter" idx="11"/>
          </p:nvPr>
        </p:nvSpPr>
        <p:spPr/>
        <p:txBody>
          <a:bodyPr/>
          <a:lstStyle/>
          <a:p>
            <a:r>
              <a:rPr lang="en-US" dirty="0"/>
              <a:t>UDL/ Réunion ccas de Faulx du 12 décembre 2022</a:t>
            </a:r>
          </a:p>
        </p:txBody>
      </p:sp>
      <p:sp>
        <p:nvSpPr>
          <p:cNvPr id="8" name="ZoneTexte 7">
            <a:extLst>
              <a:ext uri="{FF2B5EF4-FFF2-40B4-BE49-F238E27FC236}">
                <a16:creationId xmlns:a16="http://schemas.microsoft.com/office/drawing/2014/main" xmlns="" id="{261883F4-7D52-8844-8DAB-E57320B7D2D8}"/>
              </a:ext>
            </a:extLst>
          </p:cNvPr>
          <p:cNvSpPr txBox="1"/>
          <p:nvPr/>
        </p:nvSpPr>
        <p:spPr>
          <a:xfrm>
            <a:off x="474956" y="1776347"/>
            <a:ext cx="10185635" cy="1754326"/>
          </a:xfrm>
          <a:prstGeom prst="rect">
            <a:avLst/>
          </a:prstGeom>
          <a:noFill/>
        </p:spPr>
        <p:txBody>
          <a:bodyPr wrap="square" rtlCol="0">
            <a:spAutoFit/>
          </a:bodyPr>
          <a:lstStyle/>
          <a:p>
            <a:endParaRPr lang="fr-FR" dirty="0"/>
          </a:p>
          <a:p>
            <a:pPr marL="285750" indent="-285750">
              <a:buFont typeface="Arial" panose="020B0604020202020204" pitchFamily="34" charset="0"/>
              <a:buChar char="•"/>
            </a:pPr>
            <a:r>
              <a:rPr lang="fr-FR" dirty="0"/>
              <a:t>Banque alimentaire : Une aide est apportée à 12 familles soit environ 45 personnes.</a:t>
            </a:r>
          </a:p>
          <a:p>
            <a:endParaRPr lang="fr-FR" dirty="0"/>
          </a:p>
          <a:p>
            <a:pPr marL="285750" indent="-285750">
              <a:buFont typeface="Arial" panose="020B0604020202020204" pitchFamily="34" charset="0"/>
              <a:buChar char="•"/>
            </a:pPr>
            <a:r>
              <a:rPr lang="fr-FR" dirty="0"/>
              <a:t>Le repas des Anciens est prévu le 12 février 2023. Les personnes bénévoles intéressées pour participer à l’organisation de cet événement peuvent se faire connaître auprès de Daniel Gérardin.</a:t>
            </a:r>
          </a:p>
          <a:p>
            <a:endParaRPr lang="fr-FR" dirty="0"/>
          </a:p>
        </p:txBody>
      </p:sp>
      <p:grpSp>
        <p:nvGrpSpPr>
          <p:cNvPr id="9" name="Groupe 8">
            <a:extLst>
              <a:ext uri="{FF2B5EF4-FFF2-40B4-BE49-F238E27FC236}">
                <a16:creationId xmlns:a16="http://schemas.microsoft.com/office/drawing/2014/main" xmlns="" id="{458A8853-772A-3940-8F76-997F2B03FD47}"/>
              </a:ext>
            </a:extLst>
          </p:cNvPr>
          <p:cNvGrpSpPr/>
          <p:nvPr/>
        </p:nvGrpSpPr>
        <p:grpSpPr>
          <a:xfrm>
            <a:off x="10202148" y="252305"/>
            <a:ext cx="1387939" cy="1744133"/>
            <a:chOff x="5364553" y="2995930"/>
            <a:chExt cx="1270562" cy="1158528"/>
          </a:xfrm>
        </p:grpSpPr>
        <p:pic>
          <p:nvPicPr>
            <p:cNvPr id="10" name="Image 9" descr="Une image contenant signe, tenant, dessin, grand&#10;&#10;Description générée automatiquement">
              <a:extLst>
                <a:ext uri="{FF2B5EF4-FFF2-40B4-BE49-F238E27FC236}">
                  <a16:creationId xmlns:a16="http://schemas.microsoft.com/office/drawing/2014/main" xmlns="" id="{743CADD8-7284-694D-A8FC-0C05EB9994C2}"/>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1" name="ZoneTexte 10">
              <a:extLst>
                <a:ext uri="{FF2B5EF4-FFF2-40B4-BE49-F238E27FC236}">
                  <a16:creationId xmlns:a16="http://schemas.microsoft.com/office/drawing/2014/main" xmlns="" id="{FA688B9E-4DAC-E445-91AE-B65A3B57F6F9}"/>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2148958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xmlns="" id="{BB91EC7D-1514-F843-94DE-AD2F66398946}"/>
              </a:ext>
            </a:extLst>
          </p:cNvPr>
          <p:cNvSpPr>
            <a:spLocks noGrp="1"/>
          </p:cNvSpPr>
          <p:nvPr>
            <p:ph sz="quarter" idx="13"/>
          </p:nvPr>
        </p:nvSpPr>
        <p:spPr>
          <a:xfrm>
            <a:off x="913774" y="1341856"/>
            <a:ext cx="10363826" cy="3424107"/>
          </a:xfrm>
        </p:spPr>
        <p:txBody>
          <a:bodyPr/>
          <a:lstStyle/>
          <a:p>
            <a:endParaRPr lang="fr-FR" dirty="0"/>
          </a:p>
          <a:p>
            <a:endParaRPr lang="fr-FR" dirty="0"/>
          </a:p>
        </p:txBody>
      </p:sp>
      <p:sp>
        <p:nvSpPr>
          <p:cNvPr id="5" name="Espace réservé du numéro de diapositive 4">
            <a:extLst>
              <a:ext uri="{FF2B5EF4-FFF2-40B4-BE49-F238E27FC236}">
                <a16:creationId xmlns:a16="http://schemas.microsoft.com/office/drawing/2014/main" xmlns="" id="{A056C8F4-DFF5-324F-9CF0-E063CBCCD40D}"/>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7" name="Rectangle 6">
            <a:extLst>
              <a:ext uri="{FF2B5EF4-FFF2-40B4-BE49-F238E27FC236}">
                <a16:creationId xmlns:a16="http://schemas.microsoft.com/office/drawing/2014/main" xmlns="" id="{7BD43580-4408-814F-9C10-1E9D4002C23B}"/>
              </a:ext>
            </a:extLst>
          </p:cNvPr>
          <p:cNvSpPr/>
          <p:nvPr/>
        </p:nvSpPr>
        <p:spPr>
          <a:xfrm>
            <a:off x="1583873" y="3251786"/>
            <a:ext cx="9023625" cy="1754326"/>
          </a:xfrm>
          <a:prstGeom prst="rect">
            <a:avLst/>
          </a:prstGeom>
          <a:noFill/>
        </p:spPr>
        <p:txBody>
          <a:bodyPr wrap="none" lIns="91440" tIns="45720" rIns="91440" bIns="45720">
            <a:spAutoFit/>
          </a:bodyPr>
          <a:lstStyle/>
          <a:p>
            <a:pPr algn="ctr"/>
            <a:r>
              <a:rPr lang="fr-FR" sz="5400" b="1" dirty="0">
                <a:ln w="22225">
                  <a:solidFill>
                    <a:schemeClr val="accent2"/>
                  </a:solidFill>
                  <a:prstDash val="solid"/>
                </a:ln>
                <a:solidFill>
                  <a:schemeClr val="accent2">
                    <a:lumMod val="40000"/>
                    <a:lumOff val="60000"/>
                  </a:schemeClr>
                </a:solidFill>
              </a:rPr>
              <a:t>Merci pour votre attention</a:t>
            </a:r>
          </a:p>
          <a:p>
            <a:pPr algn="ctr"/>
            <a:r>
              <a:rPr lang="fr-FR" sz="5400" b="1" dirty="0">
                <a:ln w="22225">
                  <a:solidFill>
                    <a:schemeClr val="accent2"/>
                  </a:solidFill>
                  <a:prstDash val="solid"/>
                </a:ln>
                <a:solidFill>
                  <a:schemeClr val="accent2">
                    <a:lumMod val="40000"/>
                    <a:lumOff val="60000"/>
                  </a:schemeClr>
                </a:solidFill>
              </a:rPr>
              <a:t>Et bonnes fêtes de fin d’année </a:t>
            </a:r>
          </a:p>
        </p:txBody>
      </p:sp>
      <p:sp>
        <p:nvSpPr>
          <p:cNvPr id="2" name="Espace réservé du pied de page 1">
            <a:extLst>
              <a:ext uri="{FF2B5EF4-FFF2-40B4-BE49-F238E27FC236}">
                <a16:creationId xmlns:a16="http://schemas.microsoft.com/office/drawing/2014/main" xmlns="" id="{E5F9DC08-F0BE-1D40-86A7-4058EB586EB4}"/>
              </a:ext>
            </a:extLst>
          </p:cNvPr>
          <p:cNvSpPr>
            <a:spLocks noGrp="1"/>
          </p:cNvSpPr>
          <p:nvPr>
            <p:ph type="ftr" sz="quarter" idx="11"/>
          </p:nvPr>
        </p:nvSpPr>
        <p:spPr/>
        <p:txBody>
          <a:bodyPr/>
          <a:lstStyle/>
          <a:p>
            <a:r>
              <a:rPr lang="en-US" dirty="0"/>
              <a:t>UDL/ Réunion ccas de Faulx du 12 décembre 2022</a:t>
            </a:r>
          </a:p>
        </p:txBody>
      </p:sp>
      <p:grpSp>
        <p:nvGrpSpPr>
          <p:cNvPr id="8" name="Groupe 7">
            <a:extLst>
              <a:ext uri="{FF2B5EF4-FFF2-40B4-BE49-F238E27FC236}">
                <a16:creationId xmlns:a16="http://schemas.microsoft.com/office/drawing/2014/main" xmlns="" id="{14F2E705-2BC0-1F40-A8A0-17893DA7F1E6}"/>
              </a:ext>
            </a:extLst>
          </p:cNvPr>
          <p:cNvGrpSpPr/>
          <p:nvPr/>
        </p:nvGrpSpPr>
        <p:grpSpPr>
          <a:xfrm>
            <a:off x="5401717" y="1267504"/>
            <a:ext cx="1387939" cy="1744133"/>
            <a:chOff x="5364553" y="2995930"/>
            <a:chExt cx="1270562" cy="1158528"/>
          </a:xfrm>
        </p:grpSpPr>
        <p:pic>
          <p:nvPicPr>
            <p:cNvPr id="9" name="Image 8" descr="Une image contenant signe, tenant, dessin, grand&#10;&#10;Description générée automatiquement">
              <a:extLst>
                <a:ext uri="{FF2B5EF4-FFF2-40B4-BE49-F238E27FC236}">
                  <a16:creationId xmlns:a16="http://schemas.microsoft.com/office/drawing/2014/main" xmlns="" id="{8B45C229-5DBE-A24A-AD44-4AC3AC1C263F}"/>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364553" y="2995930"/>
              <a:ext cx="1270562" cy="866140"/>
            </a:xfrm>
            <a:prstGeom prst="rect">
              <a:avLst/>
            </a:prstGeom>
          </p:spPr>
        </p:pic>
        <p:sp>
          <p:nvSpPr>
            <p:cNvPr id="10" name="ZoneTexte 9">
              <a:extLst>
                <a:ext uri="{FF2B5EF4-FFF2-40B4-BE49-F238E27FC236}">
                  <a16:creationId xmlns:a16="http://schemas.microsoft.com/office/drawing/2014/main" xmlns="" id="{42EB546F-E527-BD4E-9250-5052090A85B8}"/>
                </a:ext>
              </a:extLst>
            </p:cNvPr>
            <p:cNvSpPr txBox="1"/>
            <p:nvPr/>
          </p:nvSpPr>
          <p:spPr>
            <a:xfrm>
              <a:off x="5364553" y="3862070"/>
              <a:ext cx="1270562" cy="292388"/>
            </a:xfrm>
            <a:prstGeom prst="rect">
              <a:avLst/>
            </a:prstGeom>
            <a:noFill/>
          </p:spPr>
          <p:txBody>
            <a:bodyPr wrap="square" rtlCol="0">
              <a:spAutoFit/>
            </a:bodyPr>
            <a:lstStyle/>
            <a:p>
              <a:r>
                <a:rPr lang="fr-FR" sz="1300" b="1" dirty="0">
                  <a:solidFill>
                    <a:schemeClr val="accent1">
                      <a:lumMod val="75000"/>
                    </a:schemeClr>
                  </a:solidFill>
                </a:rPr>
                <a:t>CCAS de FAULX</a:t>
              </a:r>
            </a:p>
          </p:txBody>
        </p:sp>
      </p:grpSp>
    </p:spTree>
    <p:extLst>
      <p:ext uri="{BB962C8B-B14F-4D97-AF65-F5344CB8AC3E}">
        <p14:creationId xmlns:p14="http://schemas.microsoft.com/office/powerpoint/2010/main" val="3688272240"/>
      </p:ext>
    </p:extLst>
  </p:cSld>
  <p:clrMapOvr>
    <a:masterClrMapping/>
  </p:clrMapOvr>
</p:sld>
</file>

<file path=ppt/theme/theme1.xml><?xml version="1.0" encoding="utf-8"?>
<a:theme xmlns:a="http://schemas.openxmlformats.org/drawingml/2006/main" name="Ronds dans l’eau">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3882</TotalTime>
  <Words>830</Words>
  <Application>Microsoft Office PowerPoint</Application>
  <PresentationFormat>Grand écran</PresentationFormat>
  <Paragraphs>184</Paragraphs>
  <Slides>13</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13</vt:i4>
      </vt:variant>
    </vt:vector>
  </HeadingPairs>
  <TitlesOfParts>
    <vt:vector size="18" baseType="lpstr">
      <vt:lpstr>Arial</vt:lpstr>
      <vt:lpstr>Calibri</vt:lpstr>
      <vt:lpstr>Times New Roman</vt:lpstr>
      <vt:lpstr>Tw Cen MT</vt:lpstr>
      <vt:lpstr>Ronds dans l’eau</vt:lpstr>
      <vt:lpstr>Présentation PowerPoint</vt:lpstr>
      <vt:lpstr>Présents : Dominique Grandieu,  Brigitte Casucci, Ugo de Luca, Daniel Gérardin Rachel Grandieu       Marie-Jo Lépicier Lionel Risse Sylvie Sauvage  Excusés : Véronique Hoffmann, Fabienne Georges, Armelle Bernard Claudine Dinant Céline Lux Jérôme Prévôt </vt:lpstr>
      <vt:lpstr>Ordre du JOUR</vt:lpstr>
      <vt:lpstr>Mot du président</vt:lpstr>
      <vt:lpstr>délibération relative à l’ adoption  de la nomenclature comptable M57 à compter du 01/01/23</vt:lpstr>
      <vt:lpstr>Ateliers numériques, </vt:lpstr>
      <vt:lpstr>retours de la réunion raid du 18 novembre 2022</vt:lpstr>
      <vt:lpstr>Point Convention ANCV/ vacances Séniors,  </vt:lpstr>
      <vt:lpstr>point de situation mise en place groupe de travail projets Conférence des Financeurs 2023</vt:lpstr>
      <vt:lpstr>mise en place du dispositif chèque eau</vt:lpstr>
      <vt:lpstr>Points divers</vt:lpstr>
      <vt:lpstr>Points divers</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CCAS DE FAULX</dc:title>
  <dc:creator>Ugo De Luca</dc:creator>
  <cp:lastModifiedBy>Corinne</cp:lastModifiedBy>
  <cp:revision>248</cp:revision>
  <dcterms:created xsi:type="dcterms:W3CDTF">2020-09-28T12:19:33Z</dcterms:created>
  <dcterms:modified xsi:type="dcterms:W3CDTF">2023-02-02T17:23:45Z</dcterms:modified>
</cp:coreProperties>
</file>