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handoutMasterIdLst>
    <p:handoutMasterId r:id="rId16"/>
  </p:handoutMasterIdLst>
  <p:sldIdLst>
    <p:sldId id="256" r:id="rId2"/>
    <p:sldId id="295" r:id="rId3"/>
    <p:sldId id="257" r:id="rId4"/>
    <p:sldId id="298" r:id="rId5"/>
    <p:sldId id="289" r:id="rId6"/>
    <p:sldId id="304" r:id="rId7"/>
    <p:sldId id="293" r:id="rId8"/>
    <p:sldId id="297" r:id="rId9"/>
    <p:sldId id="299" r:id="rId10"/>
    <p:sldId id="300" r:id="rId11"/>
    <p:sldId id="301" r:id="rId12"/>
    <p:sldId id="302" r:id="rId13"/>
    <p:sldId id="27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5230"/>
  </p:normalViewPr>
  <p:slideViewPr>
    <p:cSldViewPr snapToGrid="0" snapToObjects="1">
      <p:cViewPr varScale="1">
        <p:scale>
          <a:sx n="111" d="100"/>
          <a:sy n="111" d="100"/>
        </p:scale>
        <p:origin x="5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A02909C2-61D1-154C-9C8D-CBBF188CB3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xmlns="" id="{D4DA0B8A-E0A6-D344-A4B4-6825A9AAEE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1C1B84-A217-0846-9982-0B2FB4A2A740}" type="datetimeFigureOut">
              <a:rPr lang="fr-FR" smtClean="0"/>
              <a:t>07/10/2022</a:t>
            </a:fld>
            <a:endParaRPr lang="fr-FR"/>
          </a:p>
        </p:txBody>
      </p:sp>
      <p:sp>
        <p:nvSpPr>
          <p:cNvPr id="4" name="Espace réservé du pied de page 3">
            <a:extLst>
              <a:ext uri="{FF2B5EF4-FFF2-40B4-BE49-F238E27FC236}">
                <a16:creationId xmlns:a16="http://schemas.microsoft.com/office/drawing/2014/main" xmlns="" id="{BD3D5585-544B-AA4C-99B2-0B4456F582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xmlns="" id="{D142F02B-D446-E549-A202-319CDACAD8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DA5B7-69F3-7845-AEFC-C1368DE6C83B}" type="slidenum">
              <a:rPr lang="fr-FR" smtClean="0"/>
              <a:t>‹N°›</a:t>
            </a:fld>
            <a:endParaRPr lang="fr-FR"/>
          </a:p>
        </p:txBody>
      </p:sp>
    </p:spTree>
    <p:extLst>
      <p:ext uri="{BB962C8B-B14F-4D97-AF65-F5344CB8AC3E}">
        <p14:creationId xmlns:p14="http://schemas.microsoft.com/office/powerpoint/2010/main" val="34371536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6EAAB6-E3B4-714A-BBF9-7DC11CC19C95}" type="datetimeFigureOut">
              <a:rPr lang="fr-FR" smtClean="0"/>
              <a:t>07/10/2022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F80DE-E4A0-B045-9DD5-60E73E6FB058}" type="slidenum">
              <a:rPr lang="fr-FR" smtClean="0"/>
              <a:t>‹N°›</a:t>
            </a:fld>
            <a:endParaRPr lang="fr-FR"/>
          </a:p>
        </p:txBody>
      </p:sp>
    </p:spTree>
    <p:extLst>
      <p:ext uri="{BB962C8B-B14F-4D97-AF65-F5344CB8AC3E}">
        <p14:creationId xmlns:p14="http://schemas.microsoft.com/office/powerpoint/2010/main" val="132393617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3CC35E6-3894-D746-A638-82E1EBD6C2D8}" type="datetime1">
              <a:rPr lang="fr-FR" smtClean="0"/>
              <a:t>07/10/2022</a:t>
            </a:fld>
            <a:endParaRPr lang="en-US"/>
          </a:p>
        </p:txBody>
      </p:sp>
      <p:sp>
        <p:nvSpPr>
          <p:cNvPr id="5" name="Footer Placeholder 4"/>
          <p:cNvSpPr>
            <a:spLocks noGrp="1"/>
          </p:cNvSpPr>
          <p:nvPr>
            <p:ph type="ftr" sz="quarter" idx="11"/>
          </p:nvPr>
        </p:nvSpPr>
        <p:spPr/>
        <p:txBody>
          <a:bodyPr/>
          <a:lstStyle/>
          <a:p>
            <a:r>
              <a:rPr lang="en-US"/>
              <a:t>UDL/ Réunion ccas de Faulx du 17 mai 2021</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DB88FFF5-3FE0-F247-BBF3-C12F62D420E6}" type="datetime1">
              <a:rPr lang="fr-FR" smtClean="0"/>
              <a:t>07/10/2022</a:t>
            </a:fld>
            <a:endParaRPr lang="en-US"/>
          </a:p>
        </p:txBody>
      </p:sp>
      <p:sp>
        <p:nvSpPr>
          <p:cNvPr id="5" name="Footer Placeholder 4"/>
          <p:cNvSpPr>
            <a:spLocks noGrp="1"/>
          </p:cNvSpPr>
          <p:nvPr>
            <p:ph type="ftr" sz="quarter" idx="11"/>
          </p:nvPr>
        </p:nvSpPr>
        <p:spPr/>
        <p:txBody>
          <a:bodyPr/>
          <a:lstStyle/>
          <a:p>
            <a:r>
              <a:rPr lang="en-US"/>
              <a:t>UDL/ Réunion ccas de Faulx du 17 mai 2021</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AC6CE05-743D-0E44-B2F7-E3CC2853985F}" type="datetime1">
              <a:rPr lang="fr-FR" smtClean="0"/>
              <a:t>07/10/2022</a:t>
            </a:fld>
            <a:endParaRPr lang="en-US"/>
          </a:p>
        </p:txBody>
      </p:sp>
      <p:sp>
        <p:nvSpPr>
          <p:cNvPr id="5" name="Footer Placeholder 4"/>
          <p:cNvSpPr>
            <a:spLocks noGrp="1"/>
          </p:cNvSpPr>
          <p:nvPr>
            <p:ph type="ftr" sz="quarter" idx="11"/>
          </p:nvPr>
        </p:nvSpPr>
        <p:spPr/>
        <p:txBody>
          <a:bodyPr/>
          <a:lstStyle/>
          <a:p>
            <a:r>
              <a:rPr lang="en-US"/>
              <a:t>UDL/ Réunion ccas de Faulx du 17 mai 2021</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40A2507-3F41-914D-B1C4-425F39CF8D0D}"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E38D776-79E7-0C46-BADF-6473E34D875F}" type="datetime1">
              <a:rPr lang="fr-FR" smtClean="0"/>
              <a:t>07/10/2022</a:t>
            </a:fld>
            <a:endParaRPr lang="en-US"/>
          </a:p>
        </p:txBody>
      </p:sp>
      <p:sp>
        <p:nvSpPr>
          <p:cNvPr id="8" name="Footer Placeholder 7"/>
          <p:cNvSpPr>
            <a:spLocks noGrp="1"/>
          </p:cNvSpPr>
          <p:nvPr>
            <p:ph type="ftr" sz="quarter" idx="11"/>
          </p:nvPr>
        </p:nvSpPr>
        <p:spPr/>
        <p:txBody>
          <a:bodyPr/>
          <a:lstStyle/>
          <a:p>
            <a:r>
              <a:rPr lang="en-US"/>
              <a:t>UDL/ Réunion ccas de Faulx du 17 mai 2021</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B3ECE1E-0C42-1545-8899-1B873C734E50}" type="datetime1">
              <a:rPr lang="fr-FR" smtClean="0"/>
              <a:t>07/10/2022</a:t>
            </a:fld>
            <a:endParaRPr lang="en-US"/>
          </a:p>
        </p:txBody>
      </p:sp>
      <p:sp>
        <p:nvSpPr>
          <p:cNvPr id="4" name="Footer Placeholder 3"/>
          <p:cNvSpPr>
            <a:spLocks noGrp="1"/>
          </p:cNvSpPr>
          <p:nvPr>
            <p:ph type="ftr" sz="quarter" idx="11"/>
          </p:nvPr>
        </p:nvSpPr>
        <p:spPr/>
        <p:txBody>
          <a:bodyPr/>
          <a:lstStyle/>
          <a:p>
            <a:r>
              <a:rPr lang="en-US"/>
              <a:t>UDL/ Réunion ccas de Faulx du 17 mai 2021</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AA70B2B-7D94-E74C-93DF-CB35251F9272}" type="datetime1">
              <a:rPr lang="fr-FR" smtClean="0"/>
              <a:t>07/10/2022</a:t>
            </a:fld>
            <a:endParaRPr lang="en-US"/>
          </a:p>
        </p:txBody>
      </p:sp>
      <p:sp>
        <p:nvSpPr>
          <p:cNvPr id="3" name="Footer Placeholder 2"/>
          <p:cNvSpPr>
            <a:spLocks noGrp="1"/>
          </p:cNvSpPr>
          <p:nvPr>
            <p:ph type="ftr" sz="quarter" idx="11"/>
          </p:nvPr>
        </p:nvSpPr>
        <p:spPr/>
        <p:txBody>
          <a:bodyPr/>
          <a:lstStyle/>
          <a:p>
            <a:r>
              <a:rPr lang="en-US"/>
              <a:t>UDL/ Réunion ccas de Faulx du 17 mai 2021</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A08C24A-7BCA-C84C-83D3-14E80F7608DB}"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5BD549BE-9F6C-7841-9A04-78730F3224F5}"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3E882C-70F8-094A-8D05-0F3B7C5E49AB}"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EEAC419-A7AD-0043-B3BF-4A2CE005E936}"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D44F304E-F366-2545-8515-957788957858}"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4BD5867-1E70-E34D-A50B-E4333482548B}" type="datetime1">
              <a:rPr lang="fr-FR" smtClean="0"/>
              <a:t>07/10/2022</a:t>
            </a:fld>
            <a:endParaRPr lang="en-US"/>
          </a:p>
        </p:txBody>
      </p:sp>
      <p:sp>
        <p:nvSpPr>
          <p:cNvPr id="6" name="Footer Placeholder 5"/>
          <p:cNvSpPr>
            <a:spLocks noGrp="1"/>
          </p:cNvSpPr>
          <p:nvPr>
            <p:ph type="ftr" sz="quarter" idx="11"/>
          </p:nvPr>
        </p:nvSpPr>
        <p:spPr/>
        <p:txBody>
          <a:bodyPr/>
          <a:lstStyle/>
          <a:p>
            <a:r>
              <a:rPr lang="en-US"/>
              <a:t>UDL/ Réunion ccas de Faulx du 17 mai 2021</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5F14115-CAC3-3C4E-98FA-BD6B9171EA58}" type="datetime1">
              <a:rPr lang="fr-FR" smtClean="0"/>
              <a:t>07/10/2022</a:t>
            </a:fld>
            <a:endParaRPr lang="en-US"/>
          </a:p>
        </p:txBody>
      </p:sp>
      <p:sp>
        <p:nvSpPr>
          <p:cNvPr id="4" name="Footer Placeholder 3"/>
          <p:cNvSpPr>
            <a:spLocks noGrp="1"/>
          </p:cNvSpPr>
          <p:nvPr>
            <p:ph type="ftr" sz="quarter" idx="11"/>
          </p:nvPr>
        </p:nvSpPr>
        <p:spPr/>
        <p:txBody>
          <a:bodyPr/>
          <a:lstStyle/>
          <a:p>
            <a:r>
              <a:rPr lang="en-US"/>
              <a:t>UDL/ Réunion ccas de Faulx du 17 mai 2021</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C33FB88-708D-4442-80C1-88FF75AD9087}" type="datetime1">
              <a:rPr lang="fr-FR" smtClean="0"/>
              <a:t>07/10/2022</a:t>
            </a:fld>
            <a:endParaRPr lang="en-US"/>
          </a:p>
        </p:txBody>
      </p:sp>
      <p:sp>
        <p:nvSpPr>
          <p:cNvPr id="4" name="Footer Placeholder 3"/>
          <p:cNvSpPr>
            <a:spLocks noGrp="1"/>
          </p:cNvSpPr>
          <p:nvPr>
            <p:ph type="ftr" sz="quarter" idx="11"/>
          </p:nvPr>
        </p:nvSpPr>
        <p:spPr/>
        <p:txBody>
          <a:bodyPr/>
          <a:lstStyle/>
          <a:p>
            <a:r>
              <a:rPr lang="en-US"/>
              <a:t>UDL/ Réunion ccas de Faulx du 17 mai 2021</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2E54337-CB0F-7049-AF30-67949335E076}" type="datetime1">
              <a:rPr lang="fr-FR" smtClean="0"/>
              <a:t>07/10/2022</a:t>
            </a:fld>
            <a:endParaRPr lang="en-US"/>
          </a:p>
        </p:txBody>
      </p:sp>
      <p:sp>
        <p:nvSpPr>
          <p:cNvPr id="5" name="Footer Placeholder 4"/>
          <p:cNvSpPr>
            <a:spLocks noGrp="1"/>
          </p:cNvSpPr>
          <p:nvPr>
            <p:ph type="ftr" sz="quarter" idx="11"/>
          </p:nvPr>
        </p:nvSpPr>
        <p:spPr/>
        <p:txBody>
          <a:bodyPr/>
          <a:lstStyle/>
          <a:p>
            <a:r>
              <a:rPr lang="en-US"/>
              <a:t>UDL/ Réunion ccas de Faulx du 17 mai 2021</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681732C-20B9-7C45-ADAE-088F2B0F9467}" type="datetime1">
              <a:rPr lang="fr-FR" smtClean="0"/>
              <a:t>07/10/2022</a:t>
            </a:fld>
            <a:endParaRPr lang="en-US"/>
          </a:p>
        </p:txBody>
      </p:sp>
      <p:sp>
        <p:nvSpPr>
          <p:cNvPr id="5" name="Footer Placeholder 4"/>
          <p:cNvSpPr>
            <a:spLocks noGrp="1"/>
          </p:cNvSpPr>
          <p:nvPr>
            <p:ph type="ftr" sz="quarter" idx="11"/>
          </p:nvPr>
        </p:nvSpPr>
        <p:spPr/>
        <p:txBody>
          <a:bodyPr/>
          <a:lstStyle/>
          <a:p>
            <a:r>
              <a:rPr lang="en-US"/>
              <a:t>UDL/ Réunion ccas de Faulx du 17 mai 2021</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71330EE-A842-074C-9495-F2D2DFAE8E6A}" type="datetime1">
              <a:rPr lang="fr-FR" smtClean="0"/>
              <a:t>07/10/2022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a:t>UDL/ Réunion ccas de Faulx du 17 mai 2021</a:t>
            </a:r>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3" name="Sous-titre 2">
            <a:extLst>
              <a:ext uri="{FF2B5EF4-FFF2-40B4-BE49-F238E27FC236}">
                <a16:creationId xmlns:a16="http://schemas.microsoft.com/office/drawing/2014/main" xmlns="" id="{8F65E6D9-4EB7-924B-BA40-65A21957DD94}"/>
              </a:ext>
            </a:extLst>
          </p:cNvPr>
          <p:cNvSpPr>
            <a:spLocks noGrp="1"/>
          </p:cNvSpPr>
          <p:nvPr>
            <p:ph type="subTitle" idx="1"/>
          </p:nvPr>
        </p:nvSpPr>
        <p:spPr>
          <a:xfrm>
            <a:off x="150924" y="1471010"/>
            <a:ext cx="8978085" cy="1311274"/>
          </a:xfrm>
        </p:spPr>
        <p:txBody>
          <a:bodyPr anchor="b">
            <a:normAutofit/>
          </a:bodyPr>
          <a:lstStyle/>
          <a:p>
            <a:r>
              <a:rPr lang="fr-FR" sz="3200" b="1" dirty="0">
                <a:solidFill>
                  <a:schemeClr val="accent1">
                    <a:lumMod val="75000"/>
                  </a:schemeClr>
                </a:solidFill>
              </a:rPr>
              <a:t>Réunion plénière du 3 octobre 2022</a:t>
            </a:r>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1</a:t>
            </a:fld>
            <a:endParaRPr lang="en-US" dirty="0"/>
          </a:p>
        </p:txBody>
      </p:sp>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a:t>
            </a:r>
            <a:r>
              <a:rPr lang="en-US" dirty="0" err="1"/>
              <a:t>Faulx</a:t>
            </a:r>
            <a:r>
              <a:rPr lang="en-US" dirty="0"/>
              <a:t> du 3 </a:t>
            </a:r>
            <a:r>
              <a:rPr lang="en-US" dirty="0" err="1"/>
              <a:t>octobre</a:t>
            </a:r>
            <a:r>
              <a:rPr lang="en-US" dirty="0"/>
              <a:t> 2022</a:t>
            </a:r>
          </a:p>
        </p:txBody>
      </p:sp>
      <p:grpSp>
        <p:nvGrpSpPr>
          <p:cNvPr id="12" name="Groupe 11">
            <a:extLst>
              <a:ext uri="{FF2B5EF4-FFF2-40B4-BE49-F238E27FC236}">
                <a16:creationId xmlns:a16="http://schemas.microsoft.com/office/drawing/2014/main" xmlns="" id="{83879A43-E3E5-064A-81C6-CE0B3B7F328B}"/>
              </a:ext>
            </a:extLst>
          </p:cNvPr>
          <p:cNvGrpSpPr/>
          <p:nvPr/>
        </p:nvGrpSpPr>
        <p:grpSpPr>
          <a:xfrm>
            <a:off x="10248344" y="335006"/>
            <a:ext cx="1387939" cy="1744133"/>
            <a:chOff x="5364553" y="2995930"/>
            <a:chExt cx="1270562" cy="1158528"/>
          </a:xfrm>
        </p:grpSpPr>
        <p:pic>
          <p:nvPicPr>
            <p:cNvPr id="13" name="Image 12" descr="Une image contenant signe, tenant, dessin, grand&#10;&#10;Description générée automatiquement">
              <a:extLst>
                <a:ext uri="{FF2B5EF4-FFF2-40B4-BE49-F238E27FC236}">
                  <a16:creationId xmlns:a16="http://schemas.microsoft.com/office/drawing/2014/main" xmlns="" id="{D6C18DCD-7DEF-E043-85D7-18309CB98E3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364553" y="2995930"/>
              <a:ext cx="1270562" cy="866140"/>
            </a:xfrm>
            <a:prstGeom prst="rect">
              <a:avLst/>
            </a:prstGeom>
          </p:spPr>
        </p:pic>
        <p:sp>
          <p:nvSpPr>
            <p:cNvPr id="14" name="ZoneTexte 13">
              <a:extLst>
                <a:ext uri="{FF2B5EF4-FFF2-40B4-BE49-F238E27FC236}">
                  <a16:creationId xmlns:a16="http://schemas.microsoft.com/office/drawing/2014/main" xmlns="" id="{05795D09-17A0-7642-8F28-F67CAE338846}"/>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660681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re 1">
            <a:extLst>
              <a:ext uri="{FF2B5EF4-FFF2-40B4-BE49-F238E27FC236}">
                <a16:creationId xmlns:a16="http://schemas.microsoft.com/office/drawing/2014/main" xmlns="" id="{6427F690-C0CE-4347-9B74-3AB47B8D29BF}"/>
              </a:ext>
            </a:extLst>
          </p:cNvPr>
          <p:cNvSpPr>
            <a:spLocks noGrp="1"/>
          </p:cNvSpPr>
          <p:nvPr>
            <p:ph type="ctrTitle"/>
          </p:nvPr>
        </p:nvSpPr>
        <p:spPr>
          <a:xfrm>
            <a:off x="529949" y="524076"/>
            <a:ext cx="8986362" cy="5236485"/>
          </a:xfrm>
        </p:spPr>
        <p:txBody>
          <a:bodyPr anchor="ctr">
            <a:normAutofit/>
          </a:bodyPr>
          <a:lstStyle/>
          <a:p>
            <a:pPr lvl="2"/>
            <a:r>
              <a:rPr lang="fr-FR" sz="1400" b="1" dirty="0"/>
              <a:t>Présents :</a:t>
            </a:r>
            <a:br>
              <a:rPr lang="fr-FR" sz="1400" b="1" dirty="0"/>
            </a:br>
            <a:r>
              <a:rPr lang="fr-FR" sz="1400" dirty="0"/>
              <a:t>Dominique </a:t>
            </a:r>
            <a:r>
              <a:rPr lang="fr-FR" sz="1400" dirty="0" err="1"/>
              <a:t>Grandieu</a:t>
            </a:r>
            <a:r>
              <a:rPr lang="fr-FR" sz="1400" dirty="0"/>
              <a:t>, </a:t>
            </a:r>
            <a:br>
              <a:rPr lang="fr-FR" sz="1400" dirty="0"/>
            </a:br>
            <a:r>
              <a:rPr lang="fr-FR" sz="1400" dirty="0"/>
              <a:t>Brigitte </a:t>
            </a:r>
            <a:r>
              <a:rPr lang="fr-FR" sz="1400" dirty="0" err="1"/>
              <a:t>Casucci</a:t>
            </a:r>
            <a:r>
              <a:rPr lang="fr-FR" sz="1400" dirty="0"/>
              <a:t>,</a:t>
            </a:r>
            <a:br>
              <a:rPr lang="fr-FR" sz="1400" dirty="0"/>
            </a:br>
            <a:r>
              <a:rPr lang="fr-FR" sz="1400" dirty="0"/>
              <a:t>Ugo de Luca,</a:t>
            </a:r>
            <a:br>
              <a:rPr lang="fr-FR" sz="1400" dirty="0"/>
            </a:br>
            <a:r>
              <a:rPr lang="fr-FR" sz="1400" dirty="0"/>
              <a:t>Daniel Gérardin</a:t>
            </a:r>
            <a:br>
              <a:rPr lang="fr-FR" sz="1400" dirty="0"/>
            </a:br>
            <a:r>
              <a:rPr lang="fr-FR" sz="1400" dirty="0"/>
              <a:t>Véronique Hoffmann</a:t>
            </a:r>
            <a:br>
              <a:rPr lang="fr-FR" sz="1400" dirty="0"/>
            </a:br>
            <a:r>
              <a:rPr lang="fr-FR" sz="1400" dirty="0"/>
              <a:t>Rachel </a:t>
            </a:r>
            <a:r>
              <a:rPr lang="fr-FR" sz="1400" dirty="0" err="1"/>
              <a:t>Grandieu</a:t>
            </a:r>
            <a:r>
              <a:rPr lang="fr-FR" sz="1400" dirty="0"/>
              <a:t>						</a:t>
            </a:r>
            <a:br>
              <a:rPr lang="fr-FR" sz="1400" dirty="0"/>
            </a:br>
            <a:r>
              <a:rPr lang="fr-FR" sz="1400" dirty="0" err="1"/>
              <a:t>Marie-jo</a:t>
            </a:r>
            <a:r>
              <a:rPr lang="fr-FR" sz="1400" dirty="0"/>
              <a:t> </a:t>
            </a:r>
            <a:r>
              <a:rPr lang="fr-FR" sz="1400" dirty="0" err="1"/>
              <a:t>Lépicier</a:t>
            </a:r>
            <a:r>
              <a:rPr lang="fr-FR" sz="1400" dirty="0"/>
              <a:t/>
            </a:r>
            <a:br>
              <a:rPr lang="fr-FR" sz="1400" dirty="0"/>
            </a:br>
            <a:r>
              <a:rPr lang="fr-FR" sz="1400" dirty="0"/>
              <a:t>Armelle Bernard</a:t>
            </a:r>
            <a:br>
              <a:rPr lang="fr-FR" sz="1400" dirty="0"/>
            </a:br>
            <a:r>
              <a:rPr lang="fr-FR" sz="1400" dirty="0"/>
              <a:t>Claudine Dinant</a:t>
            </a:r>
            <a:r>
              <a:rPr lang="fr-FR" sz="1800" dirty="0"/>
              <a:t/>
            </a:r>
            <a:br>
              <a:rPr lang="fr-FR" sz="1800" dirty="0"/>
            </a:br>
            <a:r>
              <a:rPr lang="fr-FR" sz="1400" b="1" dirty="0"/>
              <a:t/>
            </a:r>
            <a:br>
              <a:rPr lang="fr-FR" sz="1400" b="1" dirty="0"/>
            </a:br>
            <a:r>
              <a:rPr lang="fr-FR" sz="1400" b="1" dirty="0"/>
              <a:t>Excusés :</a:t>
            </a:r>
            <a:br>
              <a:rPr lang="fr-FR" sz="1400" b="1" dirty="0"/>
            </a:br>
            <a:r>
              <a:rPr lang="fr-FR" sz="1400" dirty="0"/>
              <a:t>Sandra Paya,</a:t>
            </a:r>
            <a:br>
              <a:rPr lang="fr-FR" sz="1400" dirty="0"/>
            </a:br>
            <a:r>
              <a:rPr lang="fr-FR" sz="1400" dirty="0"/>
              <a:t>Céline Lux</a:t>
            </a:r>
            <a:br>
              <a:rPr lang="fr-FR" sz="1400" dirty="0"/>
            </a:br>
            <a:r>
              <a:rPr lang="fr-FR" sz="1400" dirty="0"/>
              <a:t>Jérôme Prévôt</a:t>
            </a:r>
            <a:br>
              <a:rPr lang="fr-FR" sz="1400" dirty="0"/>
            </a:br>
            <a:r>
              <a:rPr lang="fr-FR" sz="1400" dirty="0"/>
              <a:t>Sven </a:t>
            </a:r>
            <a:r>
              <a:rPr lang="fr-FR" sz="1400" dirty="0" err="1"/>
              <a:t>Majchrzak</a:t>
            </a:r>
            <a:r>
              <a:rPr lang="fr-FR" sz="1400" dirty="0"/>
              <a:t/>
            </a:r>
            <a:br>
              <a:rPr lang="fr-FR" sz="1400" dirty="0"/>
            </a:br>
            <a:r>
              <a:rPr lang="fr-FR" sz="1400" dirty="0"/>
              <a:t>Lionel Risse</a:t>
            </a:r>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2</a:t>
            </a:fld>
            <a:endParaRPr lang="en-US" dirty="0"/>
          </a:p>
        </p:txBody>
      </p:sp>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a:t>
            </a:r>
            <a:r>
              <a:rPr lang="en-US" dirty="0" err="1"/>
              <a:t>Faulx</a:t>
            </a:r>
            <a:r>
              <a:rPr lang="en-US" dirty="0"/>
              <a:t> du 3 </a:t>
            </a:r>
            <a:r>
              <a:rPr lang="en-US" dirty="0" err="1"/>
              <a:t>octobre</a:t>
            </a:r>
            <a:r>
              <a:rPr lang="en-US" dirty="0"/>
              <a:t> 2022</a:t>
            </a:r>
          </a:p>
        </p:txBody>
      </p:sp>
      <p:grpSp>
        <p:nvGrpSpPr>
          <p:cNvPr id="10" name="Groupe 9">
            <a:extLst>
              <a:ext uri="{FF2B5EF4-FFF2-40B4-BE49-F238E27FC236}">
                <a16:creationId xmlns:a16="http://schemas.microsoft.com/office/drawing/2014/main" xmlns="" id="{D26E7B21-8BC2-F944-8FFC-06BFF319D62A}"/>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xmlns="" id="{C97B7162-DB73-B14F-95B9-8FD6AE76358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xmlns="" id="{9B0A28DC-6A64-9B49-9929-8A7B5406FC1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0837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166CC71-281E-1442-92BB-BD06647CF23B}"/>
              </a:ext>
            </a:extLst>
          </p:cNvPr>
          <p:cNvSpPr>
            <a:spLocks noGrp="1"/>
          </p:cNvSpPr>
          <p:nvPr>
            <p:ph type="title"/>
          </p:nvPr>
        </p:nvSpPr>
        <p:spPr>
          <a:xfrm>
            <a:off x="913149" y="201458"/>
            <a:ext cx="10364451" cy="1098429"/>
          </a:xfrm>
        </p:spPr>
        <p:txBody>
          <a:bodyPr/>
          <a:lstStyle/>
          <a:p>
            <a:r>
              <a:rPr lang="fr-FR" dirty="0"/>
              <a:t>Ordre du JOUR</a:t>
            </a:r>
          </a:p>
        </p:txBody>
      </p:sp>
      <p:sp>
        <p:nvSpPr>
          <p:cNvPr id="3" name="Espace réservé du contenu 2">
            <a:extLst>
              <a:ext uri="{FF2B5EF4-FFF2-40B4-BE49-F238E27FC236}">
                <a16:creationId xmlns:a16="http://schemas.microsoft.com/office/drawing/2014/main" xmlns="" id="{7E1498D9-223C-7341-A7CC-69E0E8D5419B}"/>
              </a:ext>
            </a:extLst>
          </p:cNvPr>
          <p:cNvSpPr>
            <a:spLocks noGrp="1"/>
          </p:cNvSpPr>
          <p:nvPr>
            <p:ph sz="quarter" idx="13"/>
          </p:nvPr>
        </p:nvSpPr>
        <p:spPr>
          <a:xfrm>
            <a:off x="913774" y="983674"/>
            <a:ext cx="10363826" cy="4728576"/>
          </a:xfrm>
        </p:spPr>
        <p:txBody>
          <a:bodyPr>
            <a:normAutofit fontScale="32500" lnSpcReduction="20000"/>
          </a:bodyPr>
          <a:lstStyle/>
          <a:p>
            <a:pPr marL="0" indent="0">
              <a:buNone/>
            </a:pPr>
            <a:endParaRPr lang="fr-FR" sz="4900" dirty="0"/>
          </a:p>
          <a:p>
            <a:pPr marL="0" indent="0">
              <a:buNone/>
            </a:pPr>
            <a:r>
              <a:rPr lang="fr-FR" sz="4900" dirty="0"/>
              <a:t>	- Programme de rentrée par le président,</a:t>
            </a:r>
          </a:p>
          <a:p>
            <a:pPr marL="0" indent="0">
              <a:buNone/>
            </a:pPr>
            <a:r>
              <a:rPr lang="fr-FR" sz="4900" dirty="0"/>
              <a:t>	- partenariats épicerie sociale,</a:t>
            </a:r>
          </a:p>
          <a:p>
            <a:pPr marL="0" indent="0">
              <a:buNone/>
            </a:pPr>
            <a:r>
              <a:rPr lang="fr-FR" sz="4900" dirty="0"/>
              <a:t>	- actualités du vestiaire solidaire,</a:t>
            </a:r>
          </a:p>
          <a:p>
            <a:pPr marL="0" indent="0">
              <a:buNone/>
            </a:pPr>
            <a:r>
              <a:rPr lang="fr-FR" sz="4900" dirty="0"/>
              <a:t>	- Ateliers numériques, bilan et perspectives,</a:t>
            </a:r>
          </a:p>
          <a:p>
            <a:pPr marL="0" indent="0">
              <a:buNone/>
            </a:pPr>
            <a:r>
              <a:rPr lang="fr-FR" sz="4900" dirty="0"/>
              <a:t>	- </a:t>
            </a:r>
            <a:r>
              <a:rPr lang="fr-FR" sz="4800" dirty="0"/>
              <a:t>Convention ANCV/ vacances Séniors</a:t>
            </a:r>
            <a:r>
              <a:rPr lang="fr-FR" sz="4900" dirty="0"/>
              <a:t>, quelle planification pour 2023 ?</a:t>
            </a:r>
            <a:endParaRPr lang="fr-FR" sz="5000" dirty="0"/>
          </a:p>
          <a:p>
            <a:pPr marL="0" indent="0">
              <a:buNone/>
            </a:pPr>
            <a:r>
              <a:rPr lang="fr-FR" sz="5000" dirty="0"/>
              <a:t>	- point de situation mise en place groupe de travail projets Conférence des Financeurs 2023,</a:t>
            </a:r>
          </a:p>
          <a:p>
            <a:pPr marL="0" indent="0">
              <a:buNone/>
            </a:pPr>
            <a:r>
              <a:rPr lang="fr-FR" sz="4900" dirty="0"/>
              <a:t>	- Communication : « Panneau Pocket », Site Internet,</a:t>
            </a:r>
          </a:p>
          <a:p>
            <a:pPr marL="0" indent="0">
              <a:buNone/>
            </a:pPr>
            <a:r>
              <a:rPr lang="fr-FR" sz="4900" dirty="0"/>
              <a:t>	- POINTS divers</a:t>
            </a:r>
          </a:p>
          <a:p>
            <a:pPr marL="0" indent="0">
              <a:buNone/>
            </a:pPr>
            <a:r>
              <a:rPr lang="fr-FR" sz="4900" dirty="0"/>
              <a:t>		</a:t>
            </a:r>
            <a:r>
              <a:rPr lang="fr-FR" sz="5400" dirty="0"/>
              <a:t> </a:t>
            </a:r>
            <a:r>
              <a:rPr lang="fr-FR" sz="4300" dirty="0"/>
              <a:t>- règlement des Aides Sociales Facultatives du CCAS de Faulx</a:t>
            </a:r>
          </a:p>
          <a:p>
            <a:pPr marL="0" indent="0">
              <a:buNone/>
            </a:pPr>
            <a:r>
              <a:rPr lang="fr-FR" sz="4800" dirty="0"/>
              <a:t>		</a:t>
            </a:r>
            <a:r>
              <a:rPr lang="fr-FR" sz="4300" dirty="0"/>
              <a:t>- chèque eau</a:t>
            </a:r>
          </a:p>
          <a:p>
            <a:pPr marL="0" indent="0">
              <a:buNone/>
            </a:pPr>
            <a:r>
              <a:rPr lang="fr-FR" sz="4900" dirty="0"/>
              <a:t>	</a:t>
            </a:r>
          </a:p>
          <a:p>
            <a:pPr marL="914400" lvl="2" indent="0">
              <a:buNone/>
            </a:pPr>
            <a:endParaRPr lang="fr-FR" dirty="0"/>
          </a:p>
          <a:p>
            <a:endParaRPr lang="fr-FR" dirty="0"/>
          </a:p>
          <a:p>
            <a:pPr marL="457200" lvl="1" indent="0">
              <a:buNone/>
            </a:pPr>
            <a:endParaRPr lang="fr-FR" dirty="0"/>
          </a:p>
          <a:p>
            <a:pPr marL="457200" lvl="1" indent="0">
              <a:buNone/>
            </a:pPr>
            <a:endParaRPr lang="fr-FR" dirty="0"/>
          </a:p>
          <a:p>
            <a:pPr lvl="1"/>
            <a:endParaRPr lang="fr-FR" dirty="0"/>
          </a:p>
        </p:txBody>
      </p:sp>
      <p:sp>
        <p:nvSpPr>
          <p:cNvPr id="6" name="Espace réservé du numéro de diapositive 5">
            <a:extLst>
              <a:ext uri="{FF2B5EF4-FFF2-40B4-BE49-F238E27FC236}">
                <a16:creationId xmlns:a16="http://schemas.microsoft.com/office/drawing/2014/main" xmlns="" id="{EEFAF7A1-0367-FC4C-A7C4-4E93FD9EB0F0}"/>
              </a:ext>
            </a:extLst>
          </p:cNvPr>
          <p:cNvSpPr>
            <a:spLocks noGrp="1"/>
          </p:cNvSpPr>
          <p:nvPr>
            <p:ph type="sldNum" sz="quarter" idx="12"/>
          </p:nvPr>
        </p:nvSpPr>
        <p:spPr/>
        <p:txBody>
          <a:bodyPr/>
          <a:lstStyle/>
          <a:p>
            <a:fld id="{6D22F896-40B5-4ADD-8801-0D06FADFA095}" type="slidenum">
              <a:rPr lang="en-US" smtClean="0"/>
              <a:t>3</a:t>
            </a:fld>
            <a:endParaRPr lang="en-US"/>
          </a:p>
        </p:txBody>
      </p:sp>
      <p:sp>
        <p:nvSpPr>
          <p:cNvPr id="4" name="Espace réservé du pied de page 3">
            <a:extLst>
              <a:ext uri="{FF2B5EF4-FFF2-40B4-BE49-F238E27FC236}">
                <a16:creationId xmlns:a16="http://schemas.microsoft.com/office/drawing/2014/main" xmlns="" id="{B5DC36CE-B8D1-3743-8569-DA2DAF0927C7}"/>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8" name="Groupe 7">
            <a:extLst>
              <a:ext uri="{FF2B5EF4-FFF2-40B4-BE49-F238E27FC236}">
                <a16:creationId xmlns:a16="http://schemas.microsoft.com/office/drawing/2014/main" xmlns="" id="{0F226967-6A86-634E-B1C8-D60CE815D8CD}"/>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7991D8BA-35D7-9242-B126-0EE28706FD40}"/>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ED144FCA-F56E-B048-AB4F-9C22CE82D590}"/>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080257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168985" y="482962"/>
            <a:ext cx="10364451" cy="1596177"/>
          </a:xfrm>
        </p:spPr>
        <p:txBody>
          <a:bodyPr>
            <a:normAutofit/>
          </a:bodyPr>
          <a:lstStyle/>
          <a:p>
            <a:r>
              <a:rPr lang="fr-FR" sz="2800" dirty="0"/>
              <a:t>Programme de rentrée par le président</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720721" y="1491807"/>
            <a:ext cx="10363826" cy="4271684"/>
          </a:xfrm>
        </p:spPr>
        <p:txBody>
          <a:bodyPr>
            <a:normAutofit fontScale="92500" lnSpcReduction="10000"/>
          </a:bodyPr>
          <a:lstStyle/>
          <a:p>
            <a:pPr marL="457200" lvl="1" indent="0">
              <a:buNone/>
            </a:pPr>
            <a:r>
              <a:rPr lang="fr-FR" dirty="0">
                <a:latin typeface="Arial" panose="020B0604020202020204" pitchFamily="34" charset="0"/>
                <a:cs typeface="Arial" panose="020B0604020202020204" pitchFamily="34" charset="0"/>
              </a:rPr>
              <a:t>	</a:t>
            </a: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La Situation est délicate et reste difficile à estimer dans le contexte actuel  : quelle stratégie sociale mettre en place ? </a:t>
            </a:r>
          </a:p>
          <a:p>
            <a:pPr marL="457200" lvl="1" indent="0">
              <a:buNone/>
            </a:pPr>
            <a:r>
              <a:rPr lang="fr-FR" sz="1200" dirty="0">
                <a:latin typeface="Arial" panose="020B0604020202020204" pitchFamily="34" charset="0"/>
                <a:cs typeface="Arial" panose="020B0604020202020204" pitchFamily="34" charset="0"/>
              </a:rPr>
              <a:t>	réunion de travail avec Dominique, </a:t>
            </a:r>
            <a:r>
              <a:rPr lang="fr-FR" sz="1200" dirty="0" err="1">
                <a:latin typeface="Arial" panose="020B0604020202020204" pitchFamily="34" charset="0"/>
                <a:cs typeface="Arial" panose="020B0604020202020204" pitchFamily="34" charset="0"/>
              </a:rPr>
              <a:t>brigitte</a:t>
            </a:r>
            <a:r>
              <a:rPr lang="fr-FR" sz="1200" dirty="0">
                <a:latin typeface="Arial" panose="020B0604020202020204" pitchFamily="34" charset="0"/>
                <a:cs typeface="Arial" panose="020B0604020202020204" pitchFamily="34" charset="0"/>
              </a:rPr>
              <a:t> et </a:t>
            </a:r>
            <a:r>
              <a:rPr lang="fr-FR" sz="1200" dirty="0" err="1">
                <a:latin typeface="Arial" panose="020B0604020202020204" pitchFamily="34" charset="0"/>
                <a:cs typeface="Arial" panose="020B0604020202020204" pitchFamily="34" charset="0"/>
              </a:rPr>
              <a:t>ugo</a:t>
            </a:r>
            <a:r>
              <a:rPr lang="fr-FR" sz="1200" dirty="0">
                <a:latin typeface="Arial" panose="020B0604020202020204" pitchFamily="34" charset="0"/>
                <a:cs typeface="Arial" panose="020B0604020202020204" pitchFamily="34" charset="0"/>
              </a:rPr>
              <a:t> à organiser prochainement par la mairie. </a:t>
            </a:r>
          </a:p>
          <a:p>
            <a:pPr marL="457200" lvl="1" indent="0">
              <a:buNone/>
            </a:pP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Mise en place du chèque eau par la communauté de communes,</a:t>
            </a:r>
          </a:p>
          <a:p>
            <a:pPr marL="457200" lvl="1" indent="0">
              <a:buNone/>
            </a:pP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Partenariat résidence des hêtres à poursuivre, (Cf. ateliers numériques et ouverture vers le village)</a:t>
            </a: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	</a:t>
            </a: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4</a:t>
            </a:fld>
            <a:endParaRPr lang="en-US"/>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8" name="Groupe 7">
            <a:extLst>
              <a:ext uri="{FF2B5EF4-FFF2-40B4-BE49-F238E27FC236}">
                <a16:creationId xmlns:a16="http://schemas.microsoft.com/office/drawing/2014/main" xmlns="" id="{E0702C47-C243-9E45-85A4-E0E201C7FA4A}"/>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41238BFD-2925-BD4C-978A-C9A81E94AB1B}"/>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ADCD69D3-4895-E349-8A81-6104D099914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227584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4" y="741130"/>
            <a:ext cx="10364451" cy="780789"/>
          </a:xfrm>
        </p:spPr>
        <p:txBody>
          <a:bodyPr>
            <a:normAutofit/>
          </a:bodyPr>
          <a:lstStyle/>
          <a:p>
            <a:r>
              <a:rPr lang="fr-FR" sz="2800" dirty="0"/>
              <a:t>partenariats épicerie sociale</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710483" y="1739816"/>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a:buFontTx/>
              <a:buChar char="-"/>
            </a:pP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5</a:t>
            </a:fld>
            <a:endParaRPr lang="en-US"/>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710483" y="1739816"/>
            <a:ext cx="10185635" cy="3139321"/>
          </a:xfrm>
          <a:prstGeom prst="rect">
            <a:avLst/>
          </a:prstGeom>
          <a:noFill/>
        </p:spPr>
        <p:txBody>
          <a:bodyPr wrap="square" rtlCol="0">
            <a:spAutoFit/>
          </a:bodyPr>
          <a:lstStyle/>
          <a:p>
            <a:endParaRPr lang="fr-FR" dirty="0"/>
          </a:p>
          <a:p>
            <a:r>
              <a:rPr lang="fr-FR" dirty="0"/>
              <a:t>Daniel a été avisé en août 2022 que Relais et Village n’assurerait plus les livraisons à partir de septembre.</a:t>
            </a:r>
          </a:p>
          <a:p>
            <a:endParaRPr lang="fr-FR" dirty="0"/>
          </a:p>
          <a:p>
            <a:r>
              <a:rPr lang="fr-FR" dirty="0"/>
              <a:t>La banque alimentaire, saisie immédiatement, a répondu favorablement pour assurer le service. La convention reste à formaliser. </a:t>
            </a:r>
          </a:p>
          <a:p>
            <a:endParaRPr lang="fr-FR" dirty="0"/>
          </a:p>
          <a:p>
            <a:r>
              <a:rPr lang="fr-FR" dirty="0"/>
              <a:t>Au niveau tarification, elle devient progressive par rapport au nombre de personnes mais l’augmentation reste très limitée.</a:t>
            </a:r>
          </a:p>
          <a:p>
            <a:endParaRPr lang="fr-FR" dirty="0"/>
          </a:p>
          <a:p>
            <a:r>
              <a:rPr lang="fr-FR" dirty="0"/>
              <a:t>La qualité des colis est tout à fait satisfaisante.</a:t>
            </a:r>
          </a:p>
          <a:p>
            <a:endParaRPr lang="fr-FR" dirty="0"/>
          </a:p>
        </p:txBody>
      </p:sp>
      <p:grpSp>
        <p:nvGrpSpPr>
          <p:cNvPr id="9" name="Groupe 8">
            <a:extLst>
              <a:ext uri="{FF2B5EF4-FFF2-40B4-BE49-F238E27FC236}">
                <a16:creationId xmlns:a16="http://schemas.microsoft.com/office/drawing/2014/main" xmlns="" id="{4B50E2A4-04E0-394E-9B22-68A6469A0D54}"/>
              </a:ext>
            </a:extLst>
          </p:cNvPr>
          <p:cNvGrpSpPr/>
          <p:nvPr/>
        </p:nvGrpSpPr>
        <p:grpSpPr>
          <a:xfrm>
            <a:off x="10248344" y="335006"/>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6DD82119-0690-604E-90F4-DE3AB7A7F839}"/>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229D9105-9C0C-9D4D-BB92-4F3AF81BAEDF}"/>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863441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actualités du vestiaire solidaire</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171238" y="1400386"/>
            <a:ext cx="11618980"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marL="0" indent="0">
              <a:buNone/>
            </a:pPr>
            <a:endParaRPr lang="fr-FR" sz="1800" dirty="0"/>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6</a:t>
            </a:fld>
            <a:endParaRPr lang="en-US"/>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11" name="Groupe 10">
            <a:extLst>
              <a:ext uri="{FF2B5EF4-FFF2-40B4-BE49-F238E27FC236}">
                <a16:creationId xmlns:a16="http://schemas.microsoft.com/office/drawing/2014/main" xmlns="" id="{A00754B1-8D29-324C-BB82-02D5DFCC6C42}"/>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xmlns="" id="{219C42BD-8291-B540-8E17-EB518CB75F1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xmlns="" id="{BF2E613D-1208-4347-A704-8B038126EDFB}"/>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4" name="ZoneTexte 3">
            <a:extLst>
              <a:ext uri="{FF2B5EF4-FFF2-40B4-BE49-F238E27FC236}">
                <a16:creationId xmlns:a16="http://schemas.microsoft.com/office/drawing/2014/main" xmlns="" id="{A7E2C580-A303-9ACA-247D-6A4E24BC225E}"/>
              </a:ext>
            </a:extLst>
          </p:cNvPr>
          <p:cNvSpPr txBox="1"/>
          <p:nvPr/>
        </p:nvSpPr>
        <p:spPr>
          <a:xfrm>
            <a:off x="171237" y="1664983"/>
            <a:ext cx="11737124" cy="2308324"/>
          </a:xfrm>
          <a:prstGeom prst="rect">
            <a:avLst/>
          </a:prstGeom>
          <a:noFill/>
        </p:spPr>
        <p:txBody>
          <a:bodyPr wrap="none" rtlCol="0">
            <a:spAutoFit/>
          </a:bodyPr>
          <a:lstStyle/>
          <a:p>
            <a:endParaRPr lang="fr-FR" dirty="0"/>
          </a:p>
          <a:p>
            <a:endParaRPr lang="fr-FR" dirty="0"/>
          </a:p>
          <a:p>
            <a:r>
              <a:rPr lang="fr-FR" dirty="0"/>
              <a:t>Bon fonctionnement des partenariats avec la commune de Marbache, Malleloy et la Résidence des Hêtres</a:t>
            </a:r>
          </a:p>
          <a:p>
            <a:endParaRPr lang="fr-FR" dirty="0"/>
          </a:p>
          <a:p>
            <a:r>
              <a:rPr lang="fr-FR" dirty="0"/>
              <a:t>Opération spéciale organisée par Marie –Jo pendant la brocante au mois de juin a été un succès. Le montant des ventes sera </a:t>
            </a:r>
          </a:p>
          <a:p>
            <a:r>
              <a:rPr lang="fr-FR" dirty="0"/>
              <a:t>reversé pour le CCAS.</a:t>
            </a:r>
          </a:p>
          <a:p>
            <a:endParaRPr lang="fr-FR" dirty="0"/>
          </a:p>
          <a:p>
            <a:endParaRPr lang="fr-FR" dirty="0"/>
          </a:p>
        </p:txBody>
      </p:sp>
    </p:spTree>
    <p:extLst>
      <p:ext uri="{BB962C8B-B14F-4D97-AF65-F5344CB8AC3E}">
        <p14:creationId xmlns:p14="http://schemas.microsoft.com/office/powerpoint/2010/main" val="4088442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149560" y="335006"/>
            <a:ext cx="10364451" cy="1029357"/>
          </a:xfrm>
        </p:spPr>
        <p:txBody>
          <a:bodyPr>
            <a:normAutofit/>
          </a:bodyPr>
          <a:lstStyle/>
          <a:p>
            <a:r>
              <a:rPr lang="fr-FR" sz="2800" dirty="0"/>
              <a:t>Ateliers numériques, bilan et perspectives</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913774" y="1024693"/>
            <a:ext cx="10364451" cy="5041144"/>
          </a:xfrm>
        </p:spPr>
        <p:txBody>
          <a:bodyPr>
            <a:noAutofit/>
          </a:bodyPr>
          <a:lstStyle/>
          <a:p>
            <a:pPr marL="457200" lvl="1" indent="0">
              <a:buNone/>
            </a:pPr>
            <a:r>
              <a:rPr lang="fr-FR" sz="1200" dirty="0">
                <a:latin typeface="Arial" panose="020B0604020202020204" pitchFamily="34" charset="0"/>
                <a:cs typeface="Arial" panose="020B0604020202020204" pitchFamily="34" charset="0"/>
              </a:rPr>
              <a:t>	</a:t>
            </a:r>
          </a:p>
          <a:p>
            <a:pPr marL="457200" lvl="1" indent="0">
              <a:buNone/>
            </a:pPr>
            <a:r>
              <a:rPr lang="fr-FR" sz="1000" dirty="0">
                <a:latin typeface="Arial" panose="020B0604020202020204" pitchFamily="34" charset="0"/>
                <a:cs typeface="Arial" panose="020B0604020202020204" pitchFamily="34" charset="0"/>
              </a:rPr>
              <a:t>Référents : </a:t>
            </a:r>
            <a:r>
              <a:rPr lang="fr-FR" sz="1000" dirty="0" err="1">
                <a:latin typeface="Arial" panose="020B0604020202020204" pitchFamily="34" charset="0"/>
                <a:cs typeface="Arial" panose="020B0604020202020204" pitchFamily="34" charset="0"/>
              </a:rPr>
              <a:t>ugo</a:t>
            </a:r>
            <a:r>
              <a:rPr lang="fr-FR" sz="1000" dirty="0">
                <a:latin typeface="Arial" panose="020B0604020202020204" pitchFamily="34" charset="0"/>
                <a:cs typeface="Arial" panose="020B0604020202020204" pitchFamily="34" charset="0"/>
              </a:rPr>
              <a:t> DE </a:t>
            </a:r>
            <a:r>
              <a:rPr lang="fr-FR" sz="1000" dirty="0" err="1">
                <a:latin typeface="Arial" panose="020B0604020202020204" pitchFamily="34" charset="0"/>
                <a:cs typeface="Arial" panose="020B0604020202020204" pitchFamily="34" charset="0"/>
              </a:rPr>
              <a:t>luca</a:t>
            </a:r>
            <a:r>
              <a:rPr lang="fr-FR" sz="1000" dirty="0">
                <a:latin typeface="Arial" panose="020B0604020202020204" pitchFamily="34" charset="0"/>
                <a:cs typeface="Arial" panose="020B0604020202020204" pitchFamily="34" charset="0"/>
              </a:rPr>
              <a:t>, Brigitte </a:t>
            </a:r>
            <a:r>
              <a:rPr lang="fr-FR" sz="1000" dirty="0" err="1">
                <a:latin typeface="Arial" panose="020B0604020202020204" pitchFamily="34" charset="0"/>
                <a:cs typeface="Arial" panose="020B0604020202020204" pitchFamily="34" charset="0"/>
              </a:rPr>
              <a:t>casucci</a:t>
            </a:r>
            <a:endParaRPr lang="fr-FR" sz="1000" dirty="0">
              <a:latin typeface="Arial" panose="020B0604020202020204" pitchFamily="34" charset="0"/>
              <a:cs typeface="Arial" panose="020B0604020202020204" pitchFamily="34" charset="0"/>
            </a:endParaRPr>
          </a:p>
          <a:p>
            <a:pPr marL="457200" lvl="1" indent="0">
              <a:buNone/>
            </a:pPr>
            <a:r>
              <a:rPr lang="fr-FR" sz="1200" u="sng" dirty="0">
                <a:effectLst/>
                <a:latin typeface="Calibri" panose="020F0502020204030204" pitchFamily="34" charset="0"/>
                <a:ea typeface="Calibri" panose="020F0502020204030204" pitchFamily="34" charset="0"/>
                <a:cs typeface="Calibri" panose="020F0502020204030204" pitchFamily="34" charset="0"/>
              </a:rPr>
              <a:t>Saison 2021/2022 (bilan complet ci-joint)</a:t>
            </a:r>
          </a:p>
          <a:p>
            <a:pPr marL="449580"/>
            <a:r>
              <a:rPr lang="fr-FR" sz="1200" dirty="0">
                <a:effectLst/>
                <a:latin typeface="Calibri" panose="020F0502020204030204" pitchFamily="34" charset="0"/>
                <a:ea typeface="Calibri" panose="020F0502020204030204" pitchFamily="34" charset="0"/>
              </a:rPr>
              <a:t>1 Parcours Ordinateur de 24 séances  : 5 participants</a:t>
            </a:r>
          </a:p>
          <a:p>
            <a:pPr marL="449580"/>
            <a:r>
              <a:rPr lang="fr-FR" sz="1200" dirty="0">
                <a:effectLst/>
                <a:latin typeface="Calibri" panose="020F0502020204030204" pitchFamily="34" charset="0"/>
                <a:ea typeface="Calibri" panose="020F0502020204030204" pitchFamily="34" charset="0"/>
              </a:rPr>
              <a:t>1 Parcours Tablette de 10 séances + 5 séances à la demande des participants : </a:t>
            </a:r>
            <a:r>
              <a:rPr lang="fr-FR" sz="1200" dirty="0">
                <a:latin typeface="Calibri" panose="020F0502020204030204" pitchFamily="34" charset="0"/>
                <a:ea typeface="Calibri" panose="020F0502020204030204" pitchFamily="34" charset="0"/>
              </a:rPr>
              <a:t> </a:t>
            </a:r>
            <a:r>
              <a:rPr lang="fr-FR" sz="1200" dirty="0">
                <a:effectLst/>
                <a:latin typeface="Calibri" panose="020F0502020204030204" pitchFamily="34" charset="0"/>
                <a:ea typeface="Calibri" panose="020F0502020204030204" pitchFamily="34" charset="0"/>
              </a:rPr>
              <a:t>5 participants</a:t>
            </a:r>
          </a:p>
          <a:p>
            <a:pPr marL="449580"/>
            <a:r>
              <a:rPr lang="fr-FR" sz="1200" dirty="0">
                <a:effectLst/>
                <a:latin typeface="Calibri" panose="020F0502020204030204" pitchFamily="34" charset="0"/>
                <a:ea typeface="Calibri" panose="020F0502020204030204" pitchFamily="34" charset="0"/>
              </a:rPr>
              <a:t>1 Parcours Smartphone de 10 séances  : 7 participants.</a:t>
            </a:r>
            <a:endParaRPr lang="fr-FR" sz="1800" dirty="0">
              <a:effectLst/>
              <a:latin typeface="Calibri" panose="020F0502020204030204" pitchFamily="34" charset="0"/>
              <a:ea typeface="Calibri" panose="020F0502020204030204" pitchFamily="34" charset="0"/>
            </a:endParaRPr>
          </a:p>
          <a:p>
            <a:pPr marL="0" indent="0">
              <a:buNone/>
            </a:pPr>
            <a:r>
              <a:rPr lang="fr-FR" sz="1200" b="1" dirty="0">
                <a:latin typeface="Calibri" panose="020F0502020204030204" pitchFamily="34" charset="0"/>
                <a:ea typeface="Arial" panose="020B0604020202020204" pitchFamily="34" charset="0"/>
                <a:cs typeface="Calibri" panose="020F0502020204030204" pitchFamily="34" charset="0"/>
              </a:rPr>
              <a:t>	Saison 2022/2023</a:t>
            </a:r>
          </a:p>
          <a:p>
            <a:pPr marL="63500"/>
            <a:r>
              <a:rPr lang="fr-FR" sz="1200" dirty="0">
                <a:effectLst/>
                <a:latin typeface="Calibri" panose="020F0502020204030204" pitchFamily="34" charset="0"/>
                <a:ea typeface="Arial" panose="020B0604020202020204" pitchFamily="34" charset="0"/>
                <a:cs typeface="Calibri" panose="020F0502020204030204" pitchFamily="34" charset="0"/>
              </a:rPr>
              <a:t>Poursuite des ateliers thématiques les mardis matin :</a:t>
            </a:r>
          </a:p>
          <a:p>
            <a:pPr marL="463550" lvl="1" indent="-171450"/>
            <a:r>
              <a:rPr lang="fr-FR" sz="1200" dirty="0">
                <a:latin typeface="Calibri" panose="020F0502020204030204" pitchFamily="34" charset="0"/>
                <a:ea typeface="Arial" panose="020B0604020202020204" pitchFamily="34" charset="0"/>
                <a:cs typeface="Calibri" panose="020F0502020204030204" pitchFamily="34" charset="0"/>
              </a:rPr>
              <a:t>2 parcours ont débuté à la rentrée avec 8 participants (smartphone et tablette)</a:t>
            </a:r>
          </a:p>
          <a:p>
            <a:pPr marL="292100" lvl="1" indent="0">
              <a:buNone/>
            </a:pPr>
            <a:r>
              <a:rPr lang="fr-FR" sz="1200" dirty="0">
                <a:effectLst/>
                <a:latin typeface="Calibri" panose="020F0502020204030204" pitchFamily="34" charset="0"/>
                <a:ea typeface="Arial" panose="020B0604020202020204" pitchFamily="34" charset="0"/>
                <a:cs typeface="Calibri" panose="020F0502020204030204" pitchFamily="34" charset="0"/>
              </a:rPr>
              <a:t>des ateliers thématiques peuvent être également mis en place à la demande sur les thèmes suivants</a:t>
            </a:r>
          </a:p>
          <a:p>
            <a:pPr marL="457200" lvl="1" indent="0">
              <a:spcBef>
                <a:spcPts val="20"/>
              </a:spcBef>
              <a:buSzPts val="1300"/>
              <a:buNone/>
              <a:tabLst>
                <a:tab pos="315595" algn="l"/>
              </a:tabLst>
            </a:pPr>
            <a:r>
              <a:rPr lang="fr-FR" sz="1200" spc="-10" dirty="0">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Cybersécurité</a:t>
            </a:r>
            <a:r>
              <a:rPr lang="fr-FR" sz="1200" spc="-20" dirty="0">
                <a:effectLst/>
                <a:latin typeface="Calibri" panose="020F0502020204030204" pitchFamily="34" charset="0"/>
                <a:ea typeface="Calibri" panose="020F0502020204030204" pitchFamily="34" charset="0"/>
                <a:cs typeface="Calibri" panose="020F0502020204030204" pitchFamily="34" charset="0"/>
              </a:rPr>
              <a:t>,</a:t>
            </a:r>
            <a:r>
              <a:rPr lang="fr-FR" sz="1200" spc="-20" dirty="0">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Création</a:t>
            </a:r>
            <a:r>
              <a:rPr lang="fr-FR" sz="1200" spc="-4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d’un</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livre</a:t>
            </a:r>
            <a:r>
              <a:rPr lang="fr-FR" sz="1200" spc="-225" dirty="0">
                <a:effectLst/>
                <a:latin typeface="Calibri" panose="020F0502020204030204" pitchFamily="34" charset="0"/>
                <a:ea typeface="Calibri" panose="020F0502020204030204" pitchFamily="34" charset="0"/>
                <a:cs typeface="Calibri" panose="020F0502020204030204" pitchFamily="34" charset="0"/>
              </a:rPr>
              <a:t> </a:t>
            </a:r>
            <a:r>
              <a:rPr lang="fr-FR" sz="1200" spc="-20" dirty="0">
                <a:effectLst/>
                <a:latin typeface="Calibri" panose="020F0502020204030204" pitchFamily="34" charset="0"/>
                <a:ea typeface="Calibri" panose="020F0502020204030204" pitchFamily="34" charset="0"/>
                <a:cs typeface="Calibri" panose="020F0502020204030204" pitchFamily="34" charset="0"/>
              </a:rPr>
              <a:t>photo,</a:t>
            </a:r>
            <a:r>
              <a:rPr lang="fr-FR" sz="1200" dirty="0">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Création</a:t>
            </a:r>
            <a:r>
              <a:rPr lang="fr-FR" sz="1200" spc="-50"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d’une</a:t>
            </a:r>
            <a:r>
              <a:rPr lang="fr-FR" sz="1200" spc="-40"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carte</a:t>
            </a:r>
            <a:r>
              <a:rPr lang="fr-FR" sz="1200" spc="-40"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de</a:t>
            </a:r>
            <a:r>
              <a:rPr lang="fr-FR" sz="1200" spc="-55"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vœux</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numérique, </a:t>
            </a:r>
            <a:r>
              <a:rPr lang="fr-FR" sz="1200" dirty="0">
                <a:effectLst/>
                <a:latin typeface="Calibri" panose="020F0502020204030204" pitchFamily="34" charset="0"/>
                <a:ea typeface="Calibri" panose="020F0502020204030204" pitchFamily="34" charset="0"/>
                <a:cs typeface="Calibri" panose="020F0502020204030204" pitchFamily="34" charset="0"/>
              </a:rPr>
              <a:t>Initiation</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à</a:t>
            </a:r>
            <a:r>
              <a:rPr lang="fr-FR" sz="1200" spc="-1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la</a:t>
            </a:r>
            <a:r>
              <a:rPr lang="fr-FR" sz="1200" spc="-2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3D</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et</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impression</a:t>
            </a:r>
            <a:r>
              <a:rPr lang="fr-FR" sz="1200" spc="-5" dirty="0">
                <a:effectLst/>
                <a:latin typeface="Calibri" panose="020F0502020204030204" pitchFamily="34" charset="0"/>
                <a:ea typeface="Calibri" panose="020F0502020204030204" pitchFamily="34" charset="0"/>
                <a:cs typeface="Calibri" panose="020F0502020204030204" pitchFamily="34" charset="0"/>
              </a:rPr>
              <a:t> </a:t>
            </a:r>
            <a:r>
              <a:rPr lang="fr-FR" sz="1200" spc="-25" dirty="0">
                <a:effectLst/>
                <a:latin typeface="Calibri" panose="020F0502020204030204" pitchFamily="34" charset="0"/>
                <a:ea typeface="Calibri" panose="020F0502020204030204" pitchFamily="34" charset="0"/>
                <a:cs typeface="Calibri" panose="020F0502020204030204" pitchFamily="34" charset="0"/>
              </a:rPr>
              <a:t>3D, </a:t>
            </a:r>
            <a:r>
              <a:rPr lang="fr-FR" sz="1200" dirty="0">
                <a:effectLst/>
                <a:latin typeface="Calibri" panose="020F0502020204030204" pitchFamily="34" charset="0"/>
                <a:ea typeface="Calibri" panose="020F0502020204030204" pitchFamily="34" charset="0"/>
                <a:cs typeface="Calibri" panose="020F0502020204030204" pitchFamily="34" charset="0"/>
              </a:rPr>
              <a:t>Apprendre</a:t>
            </a:r>
            <a:r>
              <a:rPr lang="fr-FR" sz="1200" spc="-2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à</a:t>
            </a:r>
            <a:r>
              <a:rPr lang="fr-FR" sz="1200" spc="-1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utiliser</a:t>
            </a:r>
            <a:r>
              <a:rPr lang="fr-FR" sz="1200" spc="-1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une</a:t>
            </a:r>
            <a:r>
              <a:rPr lang="fr-FR" sz="1200" spc="-10" dirty="0">
                <a:effectLst/>
                <a:latin typeface="Calibri" panose="020F0502020204030204" pitchFamily="34" charset="0"/>
                <a:ea typeface="Calibri" panose="020F0502020204030204" pitchFamily="34" charset="0"/>
                <a:cs typeface="Calibri" panose="020F0502020204030204" pitchFamily="34" charset="0"/>
              </a:rPr>
              <a:t> liseuse…).</a:t>
            </a:r>
          </a:p>
          <a:p>
            <a:pPr marL="0" indent="0">
              <a:buNone/>
            </a:pPr>
            <a:r>
              <a:rPr lang="fr-FR" sz="1200" dirty="0">
                <a:latin typeface="Calibri" panose="020F0502020204030204" pitchFamily="34" charset="0"/>
                <a:ea typeface="Calibri" panose="020F0502020204030204" pitchFamily="34" charset="0"/>
                <a:cs typeface="Times New Roman" panose="02020603050405020304" pitchFamily="18" charset="0"/>
              </a:rPr>
              <a:t>	</a:t>
            </a:r>
            <a:r>
              <a:rPr lang="fr-FR" sz="1200" dirty="0">
                <a:effectLst/>
                <a:latin typeface="Calibri" panose="020F0502020204030204" pitchFamily="34" charset="0"/>
                <a:ea typeface="Calibri" panose="020F0502020204030204" pitchFamily="34" charset="0"/>
                <a:cs typeface="Times New Roman" panose="02020603050405020304" pitchFamily="18" charset="0"/>
              </a:rPr>
              <a:t> mise en place des ateliers numériques à la résidence des hêtres :Relance à effectuer en début d’année.</a:t>
            </a:r>
          </a:p>
          <a:p>
            <a:r>
              <a:rPr lang="fr-FR" sz="1200" dirty="0">
                <a:effectLst/>
                <a:latin typeface="Calibri" panose="020F0502020204030204" pitchFamily="34" charset="0"/>
                <a:ea typeface="Calibri" panose="020F0502020204030204" pitchFamily="34" charset="0"/>
                <a:cs typeface="Times New Roman" panose="02020603050405020304" pitchFamily="18" charset="0"/>
              </a:rPr>
              <a:t>Proposition aux élus du conseil municipal de participer à des ateliers numériques à créer selon leurs besoins et disponibilités (possibilité d’organiser une présentation et un recensement des besoins ) attendre position du prochain conseil municipal</a:t>
            </a:r>
          </a:p>
          <a:p>
            <a:pPr marL="457200" lvl="1" indent="0" algn="just">
              <a:spcBef>
                <a:spcPts val="20"/>
              </a:spcBef>
              <a:buSzPts val="1300"/>
              <a:buNone/>
              <a:tabLst>
                <a:tab pos="315595" algn="l"/>
              </a:tabLst>
            </a:pPr>
            <a:endParaRPr lang="fr-FR" sz="1200" spc="-1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lgn="just">
              <a:spcBef>
                <a:spcPts val="20"/>
              </a:spcBef>
              <a:buSzPts val="1300"/>
              <a:buNone/>
              <a:tabLst>
                <a:tab pos="315595" algn="l"/>
              </a:tabLst>
            </a:pPr>
            <a:r>
              <a:rPr lang="fr-FR" sz="1200" b="1" spc="-10" dirty="0">
                <a:effectLst/>
                <a:latin typeface="Calibri" panose="020F0502020204030204" pitchFamily="34" charset="0"/>
                <a:ea typeface="Calibri" panose="020F0502020204030204" pitchFamily="34" charset="0"/>
                <a:cs typeface="Calibri" panose="020F0502020204030204" pitchFamily="34" charset="0"/>
              </a:rPr>
              <a:t>Contact: 03 83 49 43 08  ou </a:t>
            </a:r>
            <a:r>
              <a:rPr lang="fr-FR" sz="1200" b="1" spc="-10" dirty="0" err="1">
                <a:effectLst/>
                <a:latin typeface="Calibri" panose="020F0502020204030204" pitchFamily="34" charset="0"/>
                <a:ea typeface="Calibri" panose="020F0502020204030204" pitchFamily="34" charset="0"/>
                <a:cs typeface="Calibri" panose="020F0502020204030204" pitchFamily="34" charset="0"/>
              </a:rPr>
              <a:t>conseillernumerique@bassinpompey.fr</a:t>
            </a:r>
            <a:endParaRPr lang="fr-FR" sz="1200" b="1" spc="-1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lgn="just">
              <a:spcBef>
                <a:spcPts val="20"/>
              </a:spcBef>
              <a:buSzPts val="1300"/>
              <a:buNone/>
              <a:tabLst>
                <a:tab pos="315595" algn="l"/>
              </a:tabLst>
            </a:pPr>
            <a:endParaRPr lang="fr-FR" sz="1200" spc="-10" dirty="0">
              <a:latin typeface="Calibri" panose="020F0502020204030204" pitchFamily="34" charset="0"/>
              <a:ea typeface="Calibri" panose="020F0502020204030204" pitchFamily="34" charset="0"/>
              <a:cs typeface="Calibri" panose="020F0502020204030204" pitchFamily="34" charset="0"/>
            </a:endParaRPr>
          </a:p>
          <a:p>
            <a:pPr marL="457200" lvl="1" indent="0" algn="just">
              <a:spcBef>
                <a:spcPts val="20"/>
              </a:spcBef>
              <a:buSzPts val="1300"/>
              <a:buNone/>
              <a:tabLst>
                <a:tab pos="315595" algn="l"/>
              </a:tabLst>
            </a:pPr>
            <a:endParaRPr lang="fr-FR" sz="1200" spc="-1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0" lvl="0"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	</a:t>
            </a:r>
            <a:endParaRPr lang="fr-FR" sz="1200" dirty="0">
              <a:latin typeface="Arial" panose="020B0604020202020204" pitchFamily="34" charset="0"/>
              <a:cs typeface="Arial" panose="020B0604020202020204" pitchFamily="34" charset="0"/>
            </a:endParaRP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7</a:t>
            </a:fld>
            <a:endParaRPr lang="en-US"/>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a:xfrm>
            <a:off x="913774" y="6470073"/>
            <a:ext cx="6672887" cy="365125"/>
          </a:xfrm>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8" name="Groupe 7">
            <a:extLst>
              <a:ext uri="{FF2B5EF4-FFF2-40B4-BE49-F238E27FC236}">
                <a16:creationId xmlns:a16="http://schemas.microsoft.com/office/drawing/2014/main" xmlns="" id="{BEBB987D-971F-024F-A161-C10336A29858}"/>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2219FECD-DF80-5A4C-96D9-77BA9E3B13F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7DB75AE3-27F6-0B46-95EE-C9EE441AAA65}"/>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961761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116107" y="-17112"/>
            <a:ext cx="10364451" cy="1596177"/>
          </a:xfrm>
        </p:spPr>
        <p:txBody>
          <a:bodyPr>
            <a:normAutofit/>
          </a:bodyPr>
          <a:lstStyle/>
          <a:p>
            <a:r>
              <a:rPr lang="fr-FR" sz="2800" dirty="0"/>
              <a:t>Convention ANCV/ vacances Séniors, </a:t>
            </a:r>
            <a:br>
              <a:rPr lang="fr-FR" sz="2800" dirty="0"/>
            </a:br>
            <a:r>
              <a:rPr lang="fr-FR" sz="2800" dirty="0"/>
              <a:t>quelle planification pour 2023 ?</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746847" y="986981"/>
            <a:ext cx="10363826" cy="4896294"/>
          </a:xfrm>
        </p:spPr>
        <p:txBody>
          <a:bodyPr>
            <a:normAutofit fontScale="40000" lnSpcReduction="20000"/>
          </a:bodyPr>
          <a:lstStyle/>
          <a:p>
            <a:pPr marL="457200" lvl="1" indent="0">
              <a:buNone/>
            </a:pPr>
            <a:r>
              <a:rPr lang="fr-FR" dirty="0">
                <a:latin typeface="Arial" panose="020B0604020202020204" pitchFamily="34" charset="0"/>
                <a:cs typeface="Arial" panose="020B0604020202020204" pitchFamily="34" charset="0"/>
              </a:rPr>
              <a:t>	</a:t>
            </a:r>
          </a:p>
          <a:p>
            <a:pPr marL="457200" lvl="1" indent="0">
              <a:buNone/>
            </a:pPr>
            <a:endParaRPr lang="fr-FR" sz="1900" dirty="0">
              <a:latin typeface="Arial" panose="020B0604020202020204" pitchFamily="34" charset="0"/>
              <a:cs typeface="Arial" panose="020B0604020202020204" pitchFamily="34" charset="0"/>
            </a:endParaRPr>
          </a:p>
          <a:p>
            <a:pPr marL="457200" lvl="1" indent="0">
              <a:buNone/>
            </a:pPr>
            <a:r>
              <a:rPr lang="fr-FR" sz="1900" dirty="0">
                <a:latin typeface="Arial" panose="020B0604020202020204" pitchFamily="34" charset="0"/>
                <a:cs typeface="Arial" panose="020B0604020202020204" pitchFamily="34" charset="0"/>
              </a:rPr>
              <a:t>Référents : Rachel </a:t>
            </a:r>
            <a:r>
              <a:rPr lang="fr-FR" sz="1900" dirty="0" err="1">
                <a:latin typeface="Arial" panose="020B0604020202020204" pitchFamily="34" charset="0"/>
                <a:cs typeface="Arial" panose="020B0604020202020204" pitchFamily="34" charset="0"/>
              </a:rPr>
              <a:t>grandieu</a:t>
            </a:r>
            <a:r>
              <a:rPr lang="fr-FR" sz="1900" dirty="0">
                <a:latin typeface="Arial" panose="020B0604020202020204" pitchFamily="34" charset="0"/>
                <a:cs typeface="Arial" panose="020B0604020202020204" pitchFamily="34" charset="0"/>
              </a:rPr>
              <a:t> et </a:t>
            </a:r>
            <a:r>
              <a:rPr lang="fr-FR" sz="1900" dirty="0" err="1">
                <a:latin typeface="Arial" panose="020B0604020202020204" pitchFamily="34" charset="0"/>
                <a:cs typeface="Arial" panose="020B0604020202020204" pitchFamily="34" charset="0"/>
              </a:rPr>
              <a:t>marie-jo</a:t>
            </a:r>
            <a:r>
              <a:rPr lang="fr-FR" sz="1900" dirty="0">
                <a:latin typeface="Arial" panose="020B0604020202020204" pitchFamily="34" charset="0"/>
                <a:cs typeface="Arial" panose="020B0604020202020204" pitchFamily="34" charset="0"/>
              </a:rPr>
              <a:t> </a:t>
            </a:r>
            <a:r>
              <a:rPr lang="fr-FR" sz="1900" dirty="0" err="1">
                <a:latin typeface="Arial" panose="020B0604020202020204" pitchFamily="34" charset="0"/>
                <a:cs typeface="Arial" panose="020B0604020202020204" pitchFamily="34" charset="0"/>
              </a:rPr>
              <a:t>lepicier</a:t>
            </a:r>
            <a:endParaRPr lang="fr-FR" sz="1900"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2200" b="1" i="1" dirty="0">
              <a:latin typeface="Calibri" panose="020F0502020204030204" pitchFamily="34" charset="0"/>
              <a:cs typeface="Calibri" panose="020F0502020204030204" pitchFamily="34" charset="0"/>
            </a:endParaRPr>
          </a:p>
          <a:p>
            <a:pPr marL="457200" lvl="1" indent="0">
              <a:buNone/>
            </a:pPr>
            <a:endParaRPr lang="fr-FR" sz="2200" b="1" i="1" dirty="0">
              <a:latin typeface="Calibri" panose="020F0502020204030204" pitchFamily="34" charset="0"/>
              <a:cs typeface="Calibri" panose="020F0502020204030204" pitchFamily="34" charset="0"/>
            </a:endParaRPr>
          </a:p>
          <a:p>
            <a:pPr marL="457200" lvl="1" indent="0">
              <a:buNone/>
            </a:pPr>
            <a:r>
              <a:rPr lang="fr-FR" sz="3500" b="1" i="1" dirty="0">
                <a:latin typeface="Calibri" panose="020F0502020204030204" pitchFamily="34" charset="0"/>
                <a:cs typeface="Calibri" panose="020F0502020204030204" pitchFamily="34" charset="0"/>
              </a:rPr>
              <a:t>Réactualiser les éléments d’organisation avant la réunion partenariale sur les Tarifs, </a:t>
            </a:r>
            <a:r>
              <a:rPr lang="fr-FR" sz="3500" b="1" i="1" dirty="0" err="1">
                <a:latin typeface="Calibri" panose="020F0502020204030204" pitchFamily="34" charset="0"/>
                <a:cs typeface="Calibri" panose="020F0502020204030204" pitchFamily="34" charset="0"/>
              </a:rPr>
              <a:t>ancv</a:t>
            </a:r>
            <a:r>
              <a:rPr lang="fr-FR" sz="3500" b="1" i="1" dirty="0">
                <a:latin typeface="Calibri" panose="020F0502020204030204" pitchFamily="34" charset="0"/>
                <a:cs typeface="Calibri" panose="020F0502020204030204" pitchFamily="34" charset="0"/>
              </a:rPr>
              <a:t> et transports</a:t>
            </a:r>
          </a:p>
          <a:p>
            <a:pPr marL="457200" lvl="1" indent="0">
              <a:buNone/>
            </a:pPr>
            <a:endParaRPr lang="fr-FR" sz="3500" b="1" i="1" dirty="0">
              <a:latin typeface="Calibri" panose="020F0502020204030204" pitchFamily="34" charset="0"/>
              <a:cs typeface="Calibri" panose="020F0502020204030204" pitchFamily="34" charset="0"/>
            </a:endParaRPr>
          </a:p>
          <a:p>
            <a:pPr marL="457200" lvl="1" indent="0">
              <a:buNone/>
            </a:pPr>
            <a:r>
              <a:rPr lang="fr-FR" sz="3500" b="1" i="1" dirty="0">
                <a:latin typeface="Calibri" panose="020F0502020204030204" pitchFamily="34" charset="0"/>
                <a:cs typeface="Calibri" panose="020F0502020204030204" pitchFamily="34" charset="0"/>
              </a:rPr>
              <a:t>Relance du projet annulé en 2021 : Réunion à organiser avec les communes de </a:t>
            </a:r>
            <a:r>
              <a:rPr lang="fr-FR" sz="3500" b="1" i="1" dirty="0" err="1">
                <a:latin typeface="Calibri" panose="020F0502020204030204" pitchFamily="34" charset="0"/>
                <a:cs typeface="Calibri" panose="020F0502020204030204" pitchFamily="34" charset="0"/>
              </a:rPr>
              <a:t>custines</a:t>
            </a:r>
            <a:r>
              <a:rPr lang="fr-FR" sz="3500" b="1" i="1" dirty="0">
                <a:latin typeface="Calibri" panose="020F0502020204030204" pitchFamily="34" charset="0"/>
                <a:cs typeface="Calibri" panose="020F0502020204030204" pitchFamily="34" charset="0"/>
              </a:rPr>
              <a:t>, </a:t>
            </a:r>
            <a:r>
              <a:rPr lang="fr-FR" sz="3500" b="1" i="1" dirty="0" err="1">
                <a:latin typeface="Calibri" panose="020F0502020204030204" pitchFamily="34" charset="0"/>
                <a:cs typeface="Calibri" panose="020F0502020204030204" pitchFamily="34" charset="0"/>
              </a:rPr>
              <a:t>malleloy</a:t>
            </a:r>
            <a:r>
              <a:rPr lang="fr-FR" sz="3500" b="1" i="1" dirty="0">
                <a:latin typeface="Calibri" panose="020F0502020204030204" pitchFamily="34" charset="0"/>
                <a:cs typeface="Calibri" panose="020F0502020204030204" pitchFamily="34" charset="0"/>
              </a:rPr>
              <a:t>, </a:t>
            </a:r>
            <a:r>
              <a:rPr lang="fr-FR" sz="3500" b="1" i="1" dirty="0" err="1">
                <a:latin typeface="Calibri" panose="020F0502020204030204" pitchFamily="34" charset="0"/>
                <a:cs typeface="Calibri" panose="020F0502020204030204" pitchFamily="34" charset="0"/>
              </a:rPr>
              <a:t>montenoy</a:t>
            </a:r>
            <a:r>
              <a:rPr lang="fr-FR" sz="3500" b="1" i="1" dirty="0">
                <a:latin typeface="Calibri" panose="020F0502020204030204" pitchFamily="34" charset="0"/>
                <a:cs typeface="Calibri" panose="020F0502020204030204" pitchFamily="34" charset="0"/>
              </a:rPr>
              <a:t> et </a:t>
            </a:r>
            <a:r>
              <a:rPr lang="fr-FR" sz="3500" b="1" i="1" dirty="0" err="1">
                <a:latin typeface="Calibri" panose="020F0502020204030204" pitchFamily="34" charset="0"/>
                <a:cs typeface="Calibri" panose="020F0502020204030204" pitchFamily="34" charset="0"/>
              </a:rPr>
              <a:t>marbache</a:t>
            </a:r>
            <a:r>
              <a:rPr lang="fr-FR" sz="3500" b="1" i="1" dirty="0">
                <a:latin typeface="Calibri" panose="020F0502020204030204" pitchFamily="34" charset="0"/>
                <a:cs typeface="Calibri" panose="020F0502020204030204" pitchFamily="34" charset="0"/>
              </a:rPr>
              <a:t> dans le courant d’octobre ou novembre</a:t>
            </a:r>
          </a:p>
          <a:p>
            <a:pPr marL="457200" lvl="1" indent="0">
              <a:buNone/>
            </a:pPr>
            <a:endParaRPr lang="fr-FR" sz="2200" b="1" i="1" dirty="0">
              <a:latin typeface="Calibri" panose="020F0502020204030204" pitchFamily="34" charset="0"/>
              <a:cs typeface="Calibri" panose="020F0502020204030204" pitchFamily="34" charset="0"/>
            </a:endParaRPr>
          </a:p>
          <a:p>
            <a:pPr marL="457200" lvl="1" indent="0">
              <a:buNone/>
            </a:pPr>
            <a:endParaRPr lang="fr-FR" sz="2200" b="1" i="1" dirty="0">
              <a:latin typeface="Calibri" panose="020F0502020204030204" pitchFamily="34" charset="0"/>
              <a:cs typeface="Calibri" panose="020F0502020204030204" pitchFamily="34" charset="0"/>
            </a:endParaRPr>
          </a:p>
          <a:p>
            <a:pPr marL="457200" lvl="1" indent="0">
              <a:buNone/>
            </a:pPr>
            <a:endParaRPr lang="fr-FR" sz="1700" b="1" i="1" dirty="0">
              <a:latin typeface="Arial" panose="020B0604020202020204" pitchFamily="34" charset="0"/>
              <a:cs typeface="Arial" panose="020B0604020202020204" pitchFamily="34" charset="0"/>
            </a:endParaRPr>
          </a:p>
          <a:p>
            <a:pPr marL="457200" lvl="1" indent="0">
              <a:buNone/>
            </a:pPr>
            <a:endParaRPr lang="fr-FR" sz="17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lvl="1">
              <a:buFontTx/>
              <a:buChar char="-"/>
            </a:pPr>
            <a:endParaRPr lang="fr-FR" sz="2200" b="1" i="1" dirty="0">
              <a:latin typeface="Arial" panose="020B0604020202020204" pitchFamily="34" charset="0"/>
              <a:cs typeface="Arial" panose="020B0604020202020204" pitchFamily="34" charset="0"/>
            </a:endParaRPr>
          </a:p>
          <a:p>
            <a:pPr lvl="1">
              <a:buFontTx/>
              <a:buChar char="-"/>
            </a:pPr>
            <a:endParaRPr lang="fr-FR" sz="4800" dirty="0">
              <a:latin typeface="Arial" panose="020B0604020202020204" pitchFamily="34" charset="0"/>
              <a:cs typeface="Arial" panose="020B0604020202020204" pitchFamily="34" charset="0"/>
            </a:endParaRPr>
          </a:p>
          <a:p>
            <a:pPr marL="457200" lvl="1" indent="0">
              <a:buNone/>
            </a:pPr>
            <a:endParaRPr lang="fr-FR" sz="3000" dirty="0">
              <a:latin typeface="Arial" panose="020B0604020202020204" pitchFamily="34" charset="0"/>
              <a:cs typeface="Arial" panose="020B0604020202020204" pitchFamily="34" charset="0"/>
            </a:endParaRPr>
          </a:p>
          <a:p>
            <a:pPr marL="457200" lvl="1" indent="0">
              <a:buNone/>
            </a:pPr>
            <a:r>
              <a:rPr lang="fr-FR" sz="2300" dirty="0">
                <a:latin typeface="Arial" panose="020B0604020202020204" pitchFamily="34" charset="0"/>
                <a:cs typeface="Arial" panose="020B0604020202020204" pitchFamily="34" charset="0"/>
              </a:rPr>
              <a:t> </a:t>
            </a:r>
          </a:p>
          <a:p>
            <a:pPr marL="457200" lvl="1" indent="0">
              <a:buNone/>
            </a:pPr>
            <a:endParaRPr lang="fr-FR" sz="1400" i="1" dirty="0">
              <a:latin typeface="Arial" panose="020B0604020202020204" pitchFamily="34" charset="0"/>
              <a:cs typeface="Arial" panose="020B0604020202020204" pitchFamily="34" charset="0"/>
            </a:endParaRPr>
          </a:p>
          <a:p>
            <a:pPr marL="457200" lvl="1" indent="0" algn="just">
              <a:buNone/>
            </a:pPr>
            <a:r>
              <a:rPr lang="fr-FR" sz="1400" i="1" dirty="0">
                <a:latin typeface="Arial" panose="020B0604020202020204" pitchFamily="34" charset="0"/>
                <a:cs typeface="Arial" panose="020B0604020202020204" pitchFamily="34" charset="0"/>
              </a:rPr>
              <a:t>	</a:t>
            </a:r>
            <a:r>
              <a:rPr lang="fr-FR" sz="1400" dirty="0">
                <a:latin typeface="Arial" panose="020B0604020202020204" pitchFamily="34" charset="0"/>
                <a:cs typeface="Arial" panose="020B0604020202020204" pitchFamily="34" charset="0"/>
              </a:rPr>
              <a:t>	</a:t>
            </a:r>
          </a:p>
          <a:p>
            <a:pPr marL="457200" lvl="1" indent="0">
              <a:buNone/>
            </a:pPr>
            <a:r>
              <a:rPr lang="fr-FR" dirty="0">
                <a:latin typeface="Arial" panose="020B0604020202020204" pitchFamily="34" charset="0"/>
                <a:cs typeface="Arial" panose="020B0604020202020204" pitchFamily="34" charset="0"/>
              </a:rPr>
              <a:t>	</a:t>
            </a: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8</a:t>
            </a:fld>
            <a:endParaRPr lang="en-US"/>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8" name="Groupe 7">
            <a:extLst>
              <a:ext uri="{FF2B5EF4-FFF2-40B4-BE49-F238E27FC236}">
                <a16:creationId xmlns:a16="http://schemas.microsoft.com/office/drawing/2014/main" xmlns="" id="{3FE186DA-09A6-AA47-ADA9-932A385769CC}"/>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BBBBB838-912D-724B-9D5A-403B01E725C8}"/>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2C4EDF75-3AFD-D745-8635-DEA7160C99F4}"/>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601872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355013" y="197231"/>
            <a:ext cx="10603357" cy="780789"/>
          </a:xfrm>
        </p:spPr>
        <p:txBody>
          <a:bodyPr>
            <a:normAutofit fontScale="90000"/>
          </a:bodyPr>
          <a:lstStyle/>
          <a:p>
            <a:r>
              <a:rPr lang="fr-FR" sz="2800" dirty="0"/>
              <a:t>point de situation mise en place groupe de travail</a:t>
            </a:r>
            <a:br>
              <a:rPr lang="fr-FR" sz="2800" dirty="0"/>
            </a:br>
            <a:r>
              <a:rPr lang="fr-FR" sz="2800" dirty="0"/>
              <a:t>projets Conférence des Financeurs 2023</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913774" y="1701864"/>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a:buFontTx/>
              <a:buChar char="-"/>
            </a:pP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9</a:t>
            </a:fld>
            <a:endParaRPr lang="en-US"/>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436837" y="1019870"/>
            <a:ext cx="9396460" cy="4801314"/>
          </a:xfrm>
          <a:prstGeom prst="rect">
            <a:avLst/>
          </a:prstGeom>
          <a:noFill/>
        </p:spPr>
        <p:txBody>
          <a:bodyPr wrap="square" rtlCol="0">
            <a:spAutoFit/>
          </a:bodyPr>
          <a:lstStyle/>
          <a:p>
            <a:r>
              <a:rPr lang="fr-FR" dirty="0"/>
              <a:t>La réponse à des appels à projets exige une réflexion à mener largement en amont pour soumettre une proposition concrète, c’est pourquoi il avait été décidé de lancer un plan de travail d’un comité de pilotage de la prévention contre la perte de l’autonomie dans le cadre des appels à projets 2023 en partenariat à envisager si possible avec la résidence des Hêtres et les CCAS du Val de la </a:t>
            </a:r>
            <a:r>
              <a:rPr lang="fr-FR" dirty="0" err="1"/>
              <a:t>Mauchère</a:t>
            </a:r>
            <a:r>
              <a:rPr lang="fr-FR" dirty="0"/>
              <a:t>.</a:t>
            </a:r>
          </a:p>
          <a:p>
            <a:endParaRPr lang="fr-FR" b="1" dirty="0">
              <a:solidFill>
                <a:srgbClr val="FF0000"/>
              </a:solidFill>
            </a:endParaRPr>
          </a:p>
          <a:p>
            <a:r>
              <a:rPr lang="fr-FR" dirty="0"/>
              <a:t>Si vous souhaitez participez à cette réflexion merci de vous faire connaître auprès d’Ugo avant fin Octobre. </a:t>
            </a:r>
          </a:p>
          <a:p>
            <a:endParaRPr lang="fr-FR" dirty="0"/>
          </a:p>
          <a:p>
            <a:r>
              <a:rPr lang="fr-FR" dirty="0"/>
              <a:t>Les travaux du comité devront permettre :</a:t>
            </a:r>
          </a:p>
          <a:p>
            <a:pPr marL="742950" lvl="1" indent="-285750">
              <a:buFontTx/>
              <a:buChar char="-"/>
            </a:pPr>
            <a:r>
              <a:rPr lang="fr-FR" dirty="0"/>
              <a:t>d’identifier la population des 60 ans et plus qui seraient en GIR 5 et 6,</a:t>
            </a:r>
          </a:p>
          <a:p>
            <a:pPr marL="742950" lvl="1" indent="-285750">
              <a:buFontTx/>
              <a:buChar char="-"/>
            </a:pPr>
            <a:r>
              <a:rPr lang="fr-FR" dirty="0"/>
              <a:t>d’identifier leurs besoins liés à la perte d’autonomie,</a:t>
            </a:r>
          </a:p>
          <a:p>
            <a:pPr marL="742950" lvl="1" indent="-285750">
              <a:buFontTx/>
              <a:buChar char="-"/>
            </a:pPr>
            <a:r>
              <a:rPr lang="fr-FR" dirty="0"/>
              <a:t>de définir et de prioriser les projets répondant à ces besoins,</a:t>
            </a:r>
          </a:p>
          <a:p>
            <a:pPr marL="742950" lvl="1" indent="-285750">
              <a:buFontTx/>
              <a:buChar char="-"/>
            </a:pPr>
            <a:r>
              <a:rPr lang="fr-FR" dirty="0"/>
              <a:t>de préparer un programme de travail visant à permettre la réponse dans les délais aux appels à projets 2023,</a:t>
            </a:r>
          </a:p>
          <a:p>
            <a:pPr marL="742950" lvl="1" indent="-285750">
              <a:buFontTx/>
              <a:buChar char="-"/>
            </a:pPr>
            <a:r>
              <a:rPr lang="fr-FR" dirty="0"/>
              <a:t>de présenter régulièrement l’état des travaux à la commission de suivi des projets</a:t>
            </a:r>
          </a:p>
          <a:p>
            <a:pPr lvl="1"/>
            <a:endParaRPr lang="fr-FR" dirty="0"/>
          </a:p>
        </p:txBody>
      </p:sp>
      <p:grpSp>
        <p:nvGrpSpPr>
          <p:cNvPr id="9" name="Groupe 8">
            <a:extLst>
              <a:ext uri="{FF2B5EF4-FFF2-40B4-BE49-F238E27FC236}">
                <a16:creationId xmlns:a16="http://schemas.microsoft.com/office/drawing/2014/main" xmlns="" id="{34F4A6D5-D067-994C-9E98-E0D619E17F11}"/>
              </a:ext>
            </a:extLst>
          </p:cNvPr>
          <p:cNvGrpSpPr/>
          <p:nvPr/>
        </p:nvGrpSpPr>
        <p:grpSpPr>
          <a:xfrm>
            <a:off x="10248344" y="335006"/>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E1A454E7-FC0A-4A4A-9DDD-F2563E9F371E}"/>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763330E7-E118-DA4F-A4FC-98A1D33693BE}"/>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495690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149560" y="609600"/>
            <a:ext cx="10364451" cy="780789"/>
          </a:xfrm>
        </p:spPr>
        <p:txBody>
          <a:bodyPr>
            <a:normAutofit/>
          </a:bodyPr>
          <a:lstStyle/>
          <a:p>
            <a:r>
              <a:rPr lang="fr-FR" sz="2800" dirty="0"/>
              <a:t>Communication : « Panneau Pocket », Site Internet</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359592" y="1757058"/>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a:buFontTx/>
              <a:buChar char="-"/>
            </a:pPr>
            <a:endParaRPr lang="fr-FR" sz="14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publier dans panneau </a:t>
            </a:r>
            <a:r>
              <a:rPr lang="fr-FR" sz="1200" dirty="0" err="1">
                <a:latin typeface="Arial" panose="020B0604020202020204" pitchFamily="34" charset="0"/>
                <a:cs typeface="Arial" panose="020B0604020202020204" pitchFamily="34" charset="0"/>
              </a:rPr>
              <a:t>pocket</a:t>
            </a:r>
            <a:r>
              <a:rPr lang="fr-FR" sz="1200" dirty="0">
                <a:latin typeface="Arial" panose="020B0604020202020204" pitchFamily="34" charset="0"/>
                <a:cs typeface="Arial" panose="020B0604020202020204" pitchFamily="34" charset="0"/>
              </a:rPr>
              <a:t> les résultats statistiques à ce jour</a:t>
            </a:r>
          </a:p>
          <a:p>
            <a:pPr lvl="1">
              <a:buFontTx/>
              <a:buChar char="-"/>
            </a:pPr>
            <a:r>
              <a:rPr lang="fr-FR" sz="1200" dirty="0">
                <a:latin typeface="Arial" panose="020B0604020202020204" pitchFamily="34" charset="0"/>
                <a:cs typeface="Arial" panose="020B0604020202020204" pitchFamily="34" charset="0"/>
              </a:rPr>
              <a:t>rappeler les modalités d’inscription dans le prochain info </a:t>
            </a:r>
            <a:r>
              <a:rPr lang="fr-FR" sz="1200" dirty="0" err="1">
                <a:latin typeface="Arial" panose="020B0604020202020204" pitchFamily="34" charset="0"/>
                <a:cs typeface="Arial" panose="020B0604020202020204" pitchFamily="34" charset="0"/>
              </a:rPr>
              <a:t>faulx</a:t>
            </a: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Préparer une information sur </a:t>
            </a:r>
            <a:r>
              <a:rPr lang="fr-FR" sz="1200" dirty="0" err="1">
                <a:latin typeface="Arial" panose="020B0604020202020204" pitchFamily="34" charset="0"/>
                <a:cs typeface="Arial" panose="020B0604020202020204" pitchFamily="34" charset="0"/>
              </a:rPr>
              <a:t>limedia</a:t>
            </a:r>
            <a:r>
              <a:rPr lang="fr-FR" sz="1200" dirty="0">
                <a:latin typeface="Arial" panose="020B0604020202020204" pitchFamily="34" charset="0"/>
                <a:cs typeface="Arial" panose="020B0604020202020204" pitchFamily="34" charset="0"/>
              </a:rPr>
              <a:t> et les modalités d’inscription (ateliers numériques à prévoir si besoin)</a:t>
            </a:r>
          </a:p>
          <a:p>
            <a:pPr lvl="1">
              <a:buFontTx/>
              <a:buChar char="-"/>
            </a:pP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Merci à </a:t>
            </a:r>
            <a:r>
              <a:rPr lang="fr-FR" sz="1200" dirty="0" err="1">
                <a:latin typeface="Arial" panose="020B0604020202020204" pitchFamily="34" charset="0"/>
                <a:cs typeface="Arial" panose="020B0604020202020204" pitchFamily="34" charset="0"/>
              </a:rPr>
              <a:t>corinne</a:t>
            </a:r>
            <a:r>
              <a:rPr lang="fr-FR" sz="1200" dirty="0">
                <a:latin typeface="Arial" panose="020B0604020202020204" pitchFamily="34" charset="0"/>
                <a:cs typeface="Arial" panose="020B0604020202020204" pitchFamily="34" charset="0"/>
              </a:rPr>
              <a:t> pour l’enrichissement de la rubrique </a:t>
            </a:r>
            <a:r>
              <a:rPr lang="fr-FR" sz="1200" dirty="0" err="1">
                <a:latin typeface="Arial" panose="020B0604020202020204" pitchFamily="34" charset="0"/>
                <a:cs typeface="Arial" panose="020B0604020202020204" pitchFamily="34" charset="0"/>
              </a:rPr>
              <a:t>ccas</a:t>
            </a:r>
            <a:r>
              <a:rPr lang="fr-FR" sz="1200" dirty="0">
                <a:latin typeface="Arial" panose="020B0604020202020204" pitchFamily="34" charset="0"/>
                <a:cs typeface="Arial" panose="020B0604020202020204" pitchFamily="34" charset="0"/>
              </a:rPr>
              <a:t> par les informations sur le thème de l’emploi</a:t>
            </a: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r>
              <a:rPr lang="fr-FR" sz="1000" dirty="0">
                <a:latin typeface="Arial" panose="020B0604020202020204" pitchFamily="34" charset="0"/>
                <a:cs typeface="Arial" panose="020B0604020202020204" pitchFamily="34" charset="0"/>
              </a:rPr>
              <a:t>(Cr 28/2/22 à archiver sur le site)</a:t>
            </a:r>
          </a:p>
          <a:p>
            <a:pPr lvl="1">
              <a:buFontTx/>
              <a:buChar char="-"/>
            </a:pPr>
            <a:endParaRPr lang="fr-FR" sz="12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10</a:t>
            </a:fld>
            <a:endParaRPr lang="en-US"/>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9" name="Groupe 8">
            <a:extLst>
              <a:ext uri="{FF2B5EF4-FFF2-40B4-BE49-F238E27FC236}">
                <a16:creationId xmlns:a16="http://schemas.microsoft.com/office/drawing/2014/main" xmlns="" id="{823FC575-6490-D84D-8C7F-5CAD4F6533BE}"/>
              </a:ext>
            </a:extLst>
          </p:cNvPr>
          <p:cNvGrpSpPr/>
          <p:nvPr/>
        </p:nvGrpSpPr>
        <p:grpSpPr>
          <a:xfrm>
            <a:off x="10248344" y="335006"/>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E545410C-5118-A044-97DD-14C3DE69D9AE}"/>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E0BB8152-AD39-DE46-9B71-BB91C209F68D}"/>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01999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913774" y="1701864"/>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a:buFontTx/>
              <a:buChar char="-"/>
            </a:pP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11</a:t>
            </a:fld>
            <a:endParaRPr lang="en-US"/>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710483" y="1124372"/>
            <a:ext cx="10185635" cy="4801314"/>
          </a:xfrm>
          <a:prstGeom prst="rect">
            <a:avLst/>
          </a:prstGeom>
          <a:noFill/>
        </p:spPr>
        <p:txBody>
          <a:bodyPr wrap="square" rtlCol="0">
            <a:spAutoFit/>
          </a:bodyPr>
          <a:lstStyle/>
          <a:p>
            <a:r>
              <a:rPr lang="fr-FR" dirty="0"/>
              <a:t>Règlement des Aides Sociales Facultatives du CCAS de Faulx</a:t>
            </a:r>
          </a:p>
          <a:p>
            <a:endParaRPr lang="fr-FR" dirty="0"/>
          </a:p>
          <a:p>
            <a:r>
              <a:rPr lang="fr-FR" dirty="0"/>
              <a:t>Ce document sera soumis dans un premier temps au Président et à la Vice-Présidente. Il sera ensuite transmis aux membres du CCAS pour avis et propositions d’amélioration.</a:t>
            </a:r>
          </a:p>
          <a:p>
            <a:r>
              <a:rPr lang="fr-FR" dirty="0"/>
              <a:t>Le document précisera :</a:t>
            </a:r>
          </a:p>
          <a:p>
            <a:pPr marL="285750" indent="-285750">
              <a:buFontTx/>
              <a:buChar char="-"/>
            </a:pPr>
            <a:r>
              <a:rPr lang="fr-FR" b="1" dirty="0"/>
              <a:t>Le principe du règlement</a:t>
            </a:r>
          </a:p>
          <a:p>
            <a:pPr marL="742950" lvl="1" indent="-285750">
              <a:buFontTx/>
              <a:buChar char="-"/>
            </a:pPr>
            <a:r>
              <a:rPr lang="fr-FR" dirty="0"/>
              <a:t>Les droits et garanties de l’usager</a:t>
            </a:r>
          </a:p>
          <a:p>
            <a:pPr marL="742950" lvl="1" indent="-285750">
              <a:buFontTx/>
              <a:buChar char="-"/>
            </a:pPr>
            <a:r>
              <a:rPr lang="fr-FR" dirty="0"/>
              <a:t>Le CCAS au service du public (engagements)</a:t>
            </a:r>
          </a:p>
          <a:p>
            <a:pPr marL="742950" lvl="1" indent="-285750">
              <a:buFontTx/>
              <a:buChar char="-"/>
            </a:pPr>
            <a:r>
              <a:rPr lang="fr-FR" dirty="0"/>
              <a:t>Dispositions communes aux prestations</a:t>
            </a:r>
          </a:p>
          <a:p>
            <a:pPr marL="285750" indent="-285750">
              <a:buFontTx/>
              <a:buChar char="-"/>
            </a:pPr>
            <a:r>
              <a:rPr lang="fr-FR" b="1" dirty="0"/>
              <a:t>Les modalités d’attribution des aides sociales</a:t>
            </a:r>
          </a:p>
          <a:p>
            <a:pPr marL="742950" lvl="1" indent="-285750">
              <a:buFontTx/>
              <a:buChar char="-"/>
            </a:pPr>
            <a:r>
              <a:rPr lang="fr-FR" dirty="0"/>
              <a:t>L’instruction des demandes</a:t>
            </a:r>
          </a:p>
          <a:p>
            <a:pPr marL="742950" lvl="1" indent="-285750">
              <a:buFontTx/>
              <a:buChar char="-"/>
            </a:pPr>
            <a:r>
              <a:rPr lang="fr-FR" dirty="0"/>
              <a:t>Les conditions d’éligibilité</a:t>
            </a:r>
          </a:p>
          <a:p>
            <a:pPr marL="742950" lvl="1" indent="-285750">
              <a:buFontTx/>
              <a:buChar char="-"/>
            </a:pPr>
            <a:r>
              <a:rPr lang="fr-FR" dirty="0"/>
              <a:t>Les organes de décision</a:t>
            </a:r>
          </a:p>
          <a:p>
            <a:pPr marL="742950" lvl="1" indent="-285750">
              <a:buFontTx/>
              <a:buChar char="-"/>
            </a:pPr>
            <a:r>
              <a:rPr lang="fr-FR" dirty="0"/>
              <a:t>Les décisions</a:t>
            </a:r>
          </a:p>
          <a:p>
            <a:pPr marL="285750" indent="-285750">
              <a:buFontTx/>
              <a:buChar char="-"/>
            </a:pPr>
            <a:r>
              <a:rPr lang="fr-FR" b="1" dirty="0"/>
              <a:t>Description des aides sociales facultatives</a:t>
            </a:r>
          </a:p>
          <a:p>
            <a:pPr marL="742950" lvl="1" indent="-285750">
              <a:buFontTx/>
              <a:buChar char="-"/>
            </a:pPr>
            <a:r>
              <a:rPr lang="fr-FR" dirty="0"/>
              <a:t>Les aides alimentaires</a:t>
            </a:r>
          </a:p>
          <a:p>
            <a:pPr marL="742950" lvl="1" indent="-285750">
              <a:buFontTx/>
              <a:buChar char="-"/>
            </a:pPr>
            <a:r>
              <a:rPr lang="fr-FR" dirty="0"/>
              <a:t>Les aides financières</a:t>
            </a:r>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1471863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12</a:t>
            </a:fld>
            <a:endParaRPr lang="en-US"/>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11" name="Groupe 10">
            <a:extLst>
              <a:ext uri="{FF2B5EF4-FFF2-40B4-BE49-F238E27FC236}">
                <a16:creationId xmlns:a16="http://schemas.microsoft.com/office/drawing/2014/main" xmlns="" id="{A00754B1-8D29-324C-BB82-02D5DFCC6C42}"/>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xmlns="" id="{219C42BD-8291-B540-8E17-EB518CB75F1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xmlns="" id="{BF2E613D-1208-4347-A704-8B038126EDFB}"/>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xmlns="" id="{17AB988D-E0D8-1B69-EC8E-F6FD7C4BE138}"/>
              </a:ext>
            </a:extLst>
          </p:cNvPr>
          <p:cNvSpPr txBox="1"/>
          <p:nvPr/>
        </p:nvSpPr>
        <p:spPr>
          <a:xfrm>
            <a:off x="662307" y="2079139"/>
            <a:ext cx="10769808" cy="2031325"/>
          </a:xfrm>
          <a:prstGeom prst="rect">
            <a:avLst/>
          </a:prstGeom>
          <a:noFill/>
        </p:spPr>
        <p:txBody>
          <a:bodyPr wrap="none" rtlCol="0">
            <a:spAutoFit/>
          </a:bodyPr>
          <a:lstStyle/>
          <a:p>
            <a:r>
              <a:rPr lang="fr-FR" dirty="0"/>
              <a:t>Chèque eau bassin de Pompey</a:t>
            </a:r>
          </a:p>
          <a:p>
            <a:endParaRPr lang="fr-FR" dirty="0"/>
          </a:p>
          <a:p>
            <a:r>
              <a:rPr lang="fr-FR" dirty="0"/>
              <a:t>L’information de la communauté de communes a été diffusée. Le CCAS ou et la mairie seront sollicités dans le cadre</a:t>
            </a:r>
          </a:p>
          <a:p>
            <a:r>
              <a:rPr lang="fr-FR" dirty="0"/>
              <a:t>de la préparation des demandes.</a:t>
            </a:r>
          </a:p>
          <a:p>
            <a:endParaRPr lang="fr-FR" dirty="0"/>
          </a:p>
          <a:p>
            <a:endParaRPr lang="fr-FR" dirty="0"/>
          </a:p>
          <a:p>
            <a:endParaRPr lang="fr-FR" dirty="0"/>
          </a:p>
        </p:txBody>
      </p:sp>
    </p:spTree>
    <p:extLst>
      <p:ext uri="{BB962C8B-B14F-4D97-AF65-F5344CB8AC3E}">
        <p14:creationId xmlns:p14="http://schemas.microsoft.com/office/powerpoint/2010/main" val="32968998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xmlns="" id="{BB91EC7D-1514-F843-94DE-AD2F66398946}"/>
              </a:ext>
            </a:extLst>
          </p:cNvPr>
          <p:cNvSpPr>
            <a:spLocks noGrp="1"/>
          </p:cNvSpPr>
          <p:nvPr>
            <p:ph sz="quarter" idx="13"/>
          </p:nvPr>
        </p:nvSpPr>
        <p:spPr>
          <a:xfrm>
            <a:off x="913774" y="1341856"/>
            <a:ext cx="10363826" cy="3424107"/>
          </a:xfrm>
        </p:spPr>
        <p:txBody>
          <a:bodyPr/>
          <a:lstStyle/>
          <a:p>
            <a:endParaRPr lang="fr-FR" dirty="0"/>
          </a:p>
          <a:p>
            <a:endParaRPr lang="fr-FR" dirty="0"/>
          </a:p>
        </p:txBody>
      </p:sp>
      <p:sp>
        <p:nvSpPr>
          <p:cNvPr id="5" name="Espace réservé du numéro de diapositive 4">
            <a:extLst>
              <a:ext uri="{FF2B5EF4-FFF2-40B4-BE49-F238E27FC236}">
                <a16:creationId xmlns:a16="http://schemas.microsoft.com/office/drawing/2014/main" xmlns="" id="{A056C8F4-DFF5-324F-9CF0-E063CBCCD40D}"/>
              </a:ext>
            </a:extLst>
          </p:cNvPr>
          <p:cNvSpPr>
            <a:spLocks noGrp="1"/>
          </p:cNvSpPr>
          <p:nvPr>
            <p:ph type="sldNum" sz="quarter" idx="12"/>
          </p:nvPr>
        </p:nvSpPr>
        <p:spPr/>
        <p:txBody>
          <a:bodyPr/>
          <a:lstStyle/>
          <a:p>
            <a:fld id="{6D22F896-40B5-4ADD-8801-0D06FADFA095}" type="slidenum">
              <a:rPr lang="en-US" smtClean="0"/>
              <a:t>13</a:t>
            </a:fld>
            <a:endParaRPr lang="en-US"/>
          </a:p>
        </p:txBody>
      </p:sp>
      <p:sp>
        <p:nvSpPr>
          <p:cNvPr id="7" name="Rectangle 6">
            <a:extLst>
              <a:ext uri="{FF2B5EF4-FFF2-40B4-BE49-F238E27FC236}">
                <a16:creationId xmlns:a16="http://schemas.microsoft.com/office/drawing/2014/main" xmlns="" id="{7BD43580-4408-814F-9C10-1E9D4002C23B}"/>
              </a:ext>
            </a:extLst>
          </p:cNvPr>
          <p:cNvSpPr/>
          <p:nvPr/>
        </p:nvSpPr>
        <p:spPr>
          <a:xfrm>
            <a:off x="2340979" y="3782553"/>
            <a:ext cx="7787132" cy="923330"/>
          </a:xfrm>
          <a:prstGeom prst="rect">
            <a:avLst/>
          </a:prstGeom>
          <a:noFill/>
        </p:spPr>
        <p:txBody>
          <a:bodyPr wrap="none" lIns="91440" tIns="45720" rIns="91440" bIns="45720">
            <a:spAutoFit/>
          </a:bodyPr>
          <a:lstStyle/>
          <a:p>
            <a:pPr algn="ctr"/>
            <a:r>
              <a:rPr lang="fr-FR" sz="5400" b="1">
                <a:ln w="22225">
                  <a:solidFill>
                    <a:schemeClr val="accent2"/>
                  </a:solidFill>
                  <a:prstDash val="solid"/>
                </a:ln>
                <a:solidFill>
                  <a:schemeClr val="accent2">
                    <a:lumMod val="40000"/>
                    <a:lumOff val="60000"/>
                  </a:schemeClr>
                </a:solidFill>
              </a:rPr>
              <a:t>Merci pour votre attention </a:t>
            </a:r>
          </a:p>
        </p:txBody>
      </p:sp>
      <p:sp>
        <p:nvSpPr>
          <p:cNvPr id="2" name="Espace réservé du pied de page 1">
            <a:extLst>
              <a:ext uri="{FF2B5EF4-FFF2-40B4-BE49-F238E27FC236}">
                <a16:creationId xmlns:a16="http://schemas.microsoft.com/office/drawing/2014/main" xmlns="" id="{E5F9DC08-F0BE-1D40-86A7-4058EB586EB4}"/>
              </a:ext>
            </a:extLst>
          </p:cNvPr>
          <p:cNvSpPr>
            <a:spLocks noGrp="1"/>
          </p:cNvSpPr>
          <p:nvPr>
            <p:ph type="ftr" sz="quarter" idx="11"/>
          </p:nvPr>
        </p:nvSpPr>
        <p:spPr/>
        <p:txBody>
          <a:bodyPr/>
          <a:lstStyle/>
          <a:p>
            <a:r>
              <a:rPr lang="en-US" dirty="0"/>
              <a:t>UDL/ Réunion </a:t>
            </a:r>
            <a:r>
              <a:rPr lang="en-US" dirty="0" err="1"/>
              <a:t>ccas</a:t>
            </a:r>
            <a:r>
              <a:rPr lang="en-US" dirty="0"/>
              <a:t> de </a:t>
            </a:r>
            <a:r>
              <a:rPr lang="en-US" dirty="0" err="1"/>
              <a:t>Faulx</a:t>
            </a:r>
            <a:r>
              <a:rPr lang="en-US" dirty="0"/>
              <a:t> du 3 </a:t>
            </a:r>
            <a:r>
              <a:rPr lang="en-US" dirty="0" err="1"/>
              <a:t>octobre</a:t>
            </a:r>
            <a:r>
              <a:rPr lang="en-US" dirty="0"/>
              <a:t> 2022</a:t>
            </a:r>
          </a:p>
        </p:txBody>
      </p:sp>
      <p:grpSp>
        <p:nvGrpSpPr>
          <p:cNvPr id="8" name="Groupe 7">
            <a:extLst>
              <a:ext uri="{FF2B5EF4-FFF2-40B4-BE49-F238E27FC236}">
                <a16:creationId xmlns:a16="http://schemas.microsoft.com/office/drawing/2014/main" xmlns="" id="{14F2E705-2BC0-1F40-A8A0-17893DA7F1E6}"/>
              </a:ext>
            </a:extLst>
          </p:cNvPr>
          <p:cNvGrpSpPr/>
          <p:nvPr/>
        </p:nvGrpSpPr>
        <p:grpSpPr>
          <a:xfrm>
            <a:off x="5049810" y="2038420"/>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8B45C229-5DBE-A24A-AD44-4AC3AC1C263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42EB546F-E527-BD4E-9250-5052090A85B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688272240"/>
      </p:ext>
    </p:extLst>
  </p:cSld>
  <p:clrMapOvr>
    <a:masterClrMapping/>
  </p:clrMapOvr>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3595</TotalTime>
  <Words>709</Words>
  <Application>Microsoft Office PowerPoint</Application>
  <PresentationFormat>Grand écran</PresentationFormat>
  <Paragraphs>192</Paragraphs>
  <Slides>13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Times New Roman</vt:lpstr>
      <vt:lpstr>Tw Cen MT</vt:lpstr>
      <vt:lpstr>Ronds dans l’eau</vt:lpstr>
      <vt:lpstr>Présentation PowerPoint</vt:lpstr>
      <vt:lpstr>Présents : Dominique Grandieu,  Brigitte Casucci, Ugo de Luca, Daniel Gérardin Véronique Hoffmann Rachel Grandieu       Marie-jo Lépicier Armelle Bernard Claudine Dinant  Excusés : Sandra Paya, Céline Lux Jérôme Prévôt Sven Majchrzak Lionel Risse</vt:lpstr>
      <vt:lpstr>Ordre du JOUR</vt:lpstr>
      <vt:lpstr>Programme de rentrée par le président</vt:lpstr>
      <vt:lpstr>partenariats épicerie sociale</vt:lpstr>
      <vt:lpstr>actualités du vestiaire solidaire</vt:lpstr>
      <vt:lpstr>Ateliers numériques, bilan et perspectives</vt:lpstr>
      <vt:lpstr>Convention ANCV/ vacances Séniors,  quelle planification pour 2023 ?</vt:lpstr>
      <vt:lpstr>point de situation mise en place groupe de travail projets Conférence des Financeurs 2023</vt:lpstr>
      <vt:lpstr>Communication : « Panneau Pocket », Site Internet</vt:lpstr>
      <vt:lpstr>Points divers</vt:lpstr>
      <vt:lpstr>Points divers</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CCAS DE FAULX</dc:title>
  <dc:creator>Ugo De Luca</dc:creator>
  <cp:lastModifiedBy>Corinne</cp:lastModifiedBy>
  <cp:revision>229</cp:revision>
  <dcterms:created xsi:type="dcterms:W3CDTF">2020-09-28T12:19:33Z</dcterms:created>
  <dcterms:modified xsi:type="dcterms:W3CDTF">2022-10-07T07:31:41Z</dcterms:modified>
</cp:coreProperties>
</file>