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24"/>
  </p:notesMasterIdLst>
  <p:handoutMasterIdLst>
    <p:handoutMasterId r:id="rId25"/>
  </p:handoutMasterIdLst>
  <p:sldIdLst>
    <p:sldId id="256" r:id="rId2"/>
    <p:sldId id="257" r:id="rId3"/>
    <p:sldId id="277" r:id="rId4"/>
    <p:sldId id="259" r:id="rId5"/>
    <p:sldId id="258" r:id="rId6"/>
    <p:sldId id="268" r:id="rId7"/>
    <p:sldId id="260" r:id="rId8"/>
    <p:sldId id="261" r:id="rId9"/>
    <p:sldId id="262" r:id="rId10"/>
    <p:sldId id="263" r:id="rId11"/>
    <p:sldId id="264" r:id="rId12"/>
    <p:sldId id="267" r:id="rId13"/>
    <p:sldId id="265" r:id="rId14"/>
    <p:sldId id="276" r:id="rId15"/>
    <p:sldId id="266" r:id="rId16"/>
    <p:sldId id="269" r:id="rId17"/>
    <p:sldId id="272" r:id="rId18"/>
    <p:sldId id="273" r:id="rId19"/>
    <p:sldId id="274" r:id="rId20"/>
    <p:sldId id="278" r:id="rId21"/>
    <p:sldId id="279" r:id="rId22"/>
    <p:sldId id="275"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941"/>
    <p:restoredTop sz="95271"/>
  </p:normalViewPr>
  <p:slideViewPr>
    <p:cSldViewPr snapToGrid="0" snapToObjects="1">
      <p:cViewPr varScale="1">
        <p:scale>
          <a:sx n="111" d="100"/>
          <a:sy n="111" d="100"/>
        </p:scale>
        <p:origin x="252"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a:extLst>
              <a:ext uri="{FF2B5EF4-FFF2-40B4-BE49-F238E27FC236}">
                <a16:creationId xmlns:a16="http://schemas.microsoft.com/office/drawing/2014/main" xmlns="" id="{A02909C2-61D1-154C-9C8D-CBBF188CB3FC}"/>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a:extLst>
              <a:ext uri="{FF2B5EF4-FFF2-40B4-BE49-F238E27FC236}">
                <a16:creationId xmlns:a16="http://schemas.microsoft.com/office/drawing/2014/main" xmlns="" id="{D4DA0B8A-E0A6-D344-A4B4-6825A9AAEE98}"/>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A1C1B84-A217-0846-9982-0B2FB4A2A740}" type="datetimeFigureOut">
              <a:rPr lang="fr-FR" smtClean="0"/>
              <a:t>24/11/2020</a:t>
            </a:fld>
            <a:endParaRPr lang="fr-FR"/>
          </a:p>
        </p:txBody>
      </p:sp>
      <p:sp>
        <p:nvSpPr>
          <p:cNvPr id="4" name="Espace réservé du pied de page 3">
            <a:extLst>
              <a:ext uri="{FF2B5EF4-FFF2-40B4-BE49-F238E27FC236}">
                <a16:creationId xmlns:a16="http://schemas.microsoft.com/office/drawing/2014/main" xmlns="" id="{BD3D5585-544B-AA4C-99B2-0B4456F58265}"/>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5" name="Espace réservé du numéro de diapositive 4">
            <a:extLst>
              <a:ext uri="{FF2B5EF4-FFF2-40B4-BE49-F238E27FC236}">
                <a16:creationId xmlns:a16="http://schemas.microsoft.com/office/drawing/2014/main" xmlns="" id="{D142F02B-D446-E549-A202-319CDACAD8A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3DDA5B7-69F3-7845-AEFC-C1368DE6C83B}" type="slidenum">
              <a:rPr lang="fr-FR" smtClean="0"/>
              <a:t>‹N°›</a:t>
            </a:fld>
            <a:endParaRPr lang="fr-FR"/>
          </a:p>
        </p:txBody>
      </p:sp>
    </p:spTree>
    <p:extLst>
      <p:ext uri="{BB962C8B-B14F-4D97-AF65-F5344CB8AC3E}">
        <p14:creationId xmlns:p14="http://schemas.microsoft.com/office/powerpoint/2010/main" val="3437153657"/>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36EAAB6-E3B4-714A-BBF9-7DC11CC19C95}" type="datetimeFigureOut">
              <a:rPr lang="fr-FR" smtClean="0"/>
              <a:t>24/11/2020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BFF80DE-E4A0-B045-9DD5-60E73E6FB058}" type="slidenum">
              <a:rPr lang="fr-FR" smtClean="0"/>
              <a:t>‹N°›</a:t>
            </a:fld>
            <a:endParaRPr lang="fr-FR"/>
          </a:p>
        </p:txBody>
      </p:sp>
    </p:spTree>
    <p:extLst>
      <p:ext uri="{BB962C8B-B14F-4D97-AF65-F5344CB8AC3E}">
        <p14:creationId xmlns:p14="http://schemas.microsoft.com/office/powerpoint/2010/main" val="1323936176"/>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fr-FR"/>
              <a:t>Modifiez le style du titre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endParaRPr lang="en-US" dirty="0"/>
          </a:p>
        </p:txBody>
      </p:sp>
      <p:sp>
        <p:nvSpPr>
          <p:cNvPr id="4" name="Date Placeholder 3"/>
          <p:cNvSpPr>
            <a:spLocks noGrp="1"/>
          </p:cNvSpPr>
          <p:nvPr>
            <p:ph type="dt" sz="half" idx="10"/>
          </p:nvPr>
        </p:nvSpPr>
        <p:spPr/>
        <p:txBody>
          <a:bodyPr/>
          <a:lstStyle/>
          <a:p>
            <a:fld id="{BDDB1B74-B03B-C043-9748-6CFE2A56CCC6}" type="datetime1">
              <a:rPr lang="fr-FR" smtClean="0"/>
              <a:t>24/11/2020</a:t>
            </a:fld>
            <a:endParaRPr lang="en-US"/>
          </a:p>
        </p:txBody>
      </p:sp>
      <p:sp>
        <p:nvSpPr>
          <p:cNvPr id="5" name="Footer Placeholder 4"/>
          <p:cNvSpPr>
            <a:spLocks noGrp="1"/>
          </p:cNvSpPr>
          <p:nvPr>
            <p:ph type="ftr" sz="quarter" idx="11"/>
          </p:nvPr>
        </p:nvSpPr>
        <p:spPr/>
        <p:txBody>
          <a:bodyPr/>
          <a:lstStyle/>
          <a:p>
            <a:r>
              <a:rPr lang="en-US" dirty="0"/>
              <a:t>UDL/ Réunion ccas de </a:t>
            </a:r>
            <a:r>
              <a:rPr lang="en-US" dirty="0" err="1"/>
              <a:t>Faulx</a:t>
            </a:r>
            <a:r>
              <a:rPr lang="en-US" dirty="0"/>
              <a:t> du 5 </a:t>
            </a:r>
            <a:r>
              <a:rPr lang="en-US" dirty="0" err="1"/>
              <a:t>octobre</a:t>
            </a:r>
            <a:r>
              <a:rPr lang="en-US" dirty="0"/>
              <a:t> 2020</a:t>
            </a:r>
          </a:p>
        </p:txBody>
      </p:sp>
      <p:sp>
        <p:nvSpPr>
          <p:cNvPr id="6" name="Slide Number Placeholder 5"/>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fr-FR"/>
              <a:t>Modifiez le style du titre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6C516BB3-2EAA-6945-8466-AB40F650830D}" type="datetime1">
              <a:rPr lang="fr-FR" smtClean="0"/>
              <a:t>24/11/2020</a:t>
            </a:fld>
            <a:endParaRPr lang="en-US"/>
          </a:p>
        </p:txBody>
      </p:sp>
      <p:sp>
        <p:nvSpPr>
          <p:cNvPr id="5" name="Footer Placeholder 4"/>
          <p:cNvSpPr>
            <a:spLocks noGrp="1"/>
          </p:cNvSpPr>
          <p:nvPr>
            <p:ph type="ftr" sz="quarter" idx="11"/>
          </p:nvPr>
        </p:nvSpPr>
        <p:spPr/>
        <p:txBody>
          <a:bodyPr/>
          <a:lstStyle/>
          <a:p>
            <a:r>
              <a:rPr lang="en-US" dirty="0"/>
              <a:t>UDL/ Réunion ccas de </a:t>
            </a:r>
            <a:r>
              <a:rPr lang="en-US" dirty="0" err="1"/>
              <a:t>Faulx</a:t>
            </a:r>
            <a:r>
              <a:rPr lang="en-US" dirty="0"/>
              <a:t> du 5 </a:t>
            </a:r>
            <a:r>
              <a:rPr lang="en-US" dirty="0" err="1"/>
              <a:t>octobre</a:t>
            </a:r>
            <a:r>
              <a:rPr lang="en-US" dirty="0"/>
              <a:t> 2020</a:t>
            </a:r>
          </a:p>
        </p:txBody>
      </p:sp>
      <p:sp>
        <p:nvSpPr>
          <p:cNvPr id="6" name="Slide Number Placeholder 5"/>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fr-FR"/>
              <a:t>Modifiez le style du titre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Date Placeholder 3"/>
          <p:cNvSpPr>
            <a:spLocks noGrp="1"/>
          </p:cNvSpPr>
          <p:nvPr>
            <p:ph type="dt" sz="half" idx="10"/>
          </p:nvPr>
        </p:nvSpPr>
        <p:spPr/>
        <p:txBody>
          <a:bodyPr/>
          <a:lstStyle/>
          <a:p>
            <a:fld id="{4A8BB59C-828F-6D4A-92E2-678A315CFD9A}" type="datetime1">
              <a:rPr lang="fr-FR" smtClean="0"/>
              <a:t>24/11/2020</a:t>
            </a:fld>
            <a:endParaRPr lang="en-US"/>
          </a:p>
        </p:txBody>
      </p:sp>
      <p:sp>
        <p:nvSpPr>
          <p:cNvPr id="5" name="Footer Placeholder 4"/>
          <p:cNvSpPr>
            <a:spLocks noGrp="1"/>
          </p:cNvSpPr>
          <p:nvPr>
            <p:ph type="ftr" sz="quarter" idx="11"/>
          </p:nvPr>
        </p:nvSpPr>
        <p:spPr/>
        <p:txBody>
          <a:bodyPr/>
          <a:lstStyle/>
          <a:p>
            <a:r>
              <a:rPr lang="en-US" dirty="0"/>
              <a:t>UDL/ Réunion ccas de </a:t>
            </a:r>
            <a:r>
              <a:rPr lang="en-US" dirty="0" err="1"/>
              <a:t>Faulx</a:t>
            </a:r>
            <a:r>
              <a:rPr lang="en-US" dirty="0"/>
              <a:t> du 5 </a:t>
            </a:r>
            <a:r>
              <a:rPr lang="en-US" dirty="0" err="1"/>
              <a:t>octobre</a:t>
            </a:r>
            <a:r>
              <a:rPr lang="en-US" dirty="0"/>
              <a:t> 2020</a:t>
            </a:r>
          </a:p>
        </p:txBody>
      </p:sp>
      <p:sp>
        <p:nvSpPr>
          <p:cNvPr id="6" name="Slide Number Placeholder 5"/>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fr-FR"/>
              <a:t>Modifiez le style du titre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Date Placeholder 4"/>
          <p:cNvSpPr>
            <a:spLocks noGrp="1"/>
          </p:cNvSpPr>
          <p:nvPr>
            <p:ph type="dt" sz="half" idx="10"/>
          </p:nvPr>
        </p:nvSpPr>
        <p:spPr/>
        <p:txBody>
          <a:bodyPr/>
          <a:lstStyle/>
          <a:p>
            <a:fld id="{8877CCB7-1C07-F043-9F55-343889839C0E}" type="datetime1">
              <a:rPr lang="fr-FR" smtClean="0"/>
              <a:t>24/11/2020</a:t>
            </a:fld>
            <a:endParaRPr lang="en-US"/>
          </a:p>
        </p:txBody>
      </p:sp>
      <p:sp>
        <p:nvSpPr>
          <p:cNvPr id="6" name="Footer Placeholder 5"/>
          <p:cNvSpPr>
            <a:spLocks noGrp="1"/>
          </p:cNvSpPr>
          <p:nvPr>
            <p:ph type="ftr" sz="quarter" idx="11"/>
          </p:nvPr>
        </p:nvSpPr>
        <p:spPr/>
        <p:txBody>
          <a:bodyPr/>
          <a:lstStyle/>
          <a:p>
            <a:r>
              <a:rPr lang="en-US" dirty="0"/>
              <a:t>UDL/ Réunion ccas de </a:t>
            </a:r>
            <a:r>
              <a:rPr lang="en-US" dirty="0" err="1"/>
              <a:t>Faulx</a:t>
            </a:r>
            <a:r>
              <a:rPr lang="en-US" dirty="0"/>
              <a:t> du 5 </a:t>
            </a:r>
            <a:r>
              <a:rPr lang="en-US" dirty="0" err="1"/>
              <a:t>octobre</a:t>
            </a:r>
            <a:r>
              <a:rPr lang="en-US" dirty="0"/>
              <a:t> 2020</a:t>
            </a:r>
          </a:p>
        </p:txBody>
      </p:sp>
      <p:sp>
        <p:nvSpPr>
          <p:cNvPr id="7" name="Slide Number Placeholder 6"/>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fr-FR"/>
              <a:t>Modifiez le style du titre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12" name="Content Placeholder 3"/>
          <p:cNvSpPr>
            <a:spLocks noGrp="1"/>
          </p:cNvSpPr>
          <p:nvPr>
            <p:ph sz="quarter" idx="13"/>
          </p:nvPr>
        </p:nvSpPr>
        <p:spPr>
          <a:xfrm>
            <a:off x="913774" y="3051012"/>
            <a:ext cx="5106027" cy="2740187"/>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13" name="Content Placeholder 5"/>
          <p:cNvSpPr>
            <a:spLocks noGrp="1"/>
          </p:cNvSpPr>
          <p:nvPr>
            <p:ph sz="quarter" idx="14"/>
          </p:nvPr>
        </p:nvSpPr>
        <p:spPr>
          <a:xfrm>
            <a:off x="6172200" y="3051012"/>
            <a:ext cx="5105401" cy="2740187"/>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7" name="Date Placeholder 6"/>
          <p:cNvSpPr>
            <a:spLocks noGrp="1"/>
          </p:cNvSpPr>
          <p:nvPr>
            <p:ph type="dt" sz="half" idx="10"/>
          </p:nvPr>
        </p:nvSpPr>
        <p:spPr/>
        <p:txBody>
          <a:bodyPr/>
          <a:lstStyle/>
          <a:p>
            <a:fld id="{AC5EB17C-1113-9345-8014-9995F1CA307E}" type="datetime1">
              <a:rPr lang="fr-FR" smtClean="0"/>
              <a:t>24/11/2020</a:t>
            </a:fld>
            <a:endParaRPr lang="en-US"/>
          </a:p>
        </p:txBody>
      </p:sp>
      <p:sp>
        <p:nvSpPr>
          <p:cNvPr id="8" name="Footer Placeholder 7"/>
          <p:cNvSpPr>
            <a:spLocks noGrp="1"/>
          </p:cNvSpPr>
          <p:nvPr>
            <p:ph type="ftr" sz="quarter" idx="11"/>
          </p:nvPr>
        </p:nvSpPr>
        <p:spPr/>
        <p:txBody>
          <a:bodyPr/>
          <a:lstStyle/>
          <a:p>
            <a:r>
              <a:rPr lang="en-US" dirty="0"/>
              <a:t>UDL/ Réunion ccas de </a:t>
            </a:r>
            <a:r>
              <a:rPr lang="en-US" dirty="0" err="1"/>
              <a:t>Faulx</a:t>
            </a:r>
            <a:r>
              <a:rPr lang="en-US" dirty="0"/>
              <a:t> du 5 </a:t>
            </a:r>
            <a:r>
              <a:rPr lang="en-US" dirty="0" err="1"/>
              <a:t>octobre</a:t>
            </a:r>
            <a:r>
              <a:rPr lang="en-US" dirty="0"/>
              <a:t> 2020</a:t>
            </a:r>
          </a:p>
        </p:txBody>
      </p:sp>
      <p:sp>
        <p:nvSpPr>
          <p:cNvPr id="9" name="Slide Number Placeholder 8"/>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fr-FR"/>
              <a:t>Modifiez le style du titre</a:t>
            </a:r>
            <a:endParaRPr lang="en-US" dirty="0"/>
          </a:p>
        </p:txBody>
      </p:sp>
      <p:sp>
        <p:nvSpPr>
          <p:cNvPr id="3" name="Date Placeholder 2"/>
          <p:cNvSpPr>
            <a:spLocks noGrp="1"/>
          </p:cNvSpPr>
          <p:nvPr>
            <p:ph type="dt" sz="half" idx="10"/>
          </p:nvPr>
        </p:nvSpPr>
        <p:spPr/>
        <p:txBody>
          <a:bodyPr/>
          <a:lstStyle/>
          <a:p>
            <a:fld id="{1CFBCD83-BC2B-D94D-A17D-988F0E946BA8}" type="datetime1">
              <a:rPr lang="fr-FR" smtClean="0"/>
              <a:t>24/11/2020</a:t>
            </a:fld>
            <a:endParaRPr lang="en-US"/>
          </a:p>
        </p:txBody>
      </p:sp>
      <p:sp>
        <p:nvSpPr>
          <p:cNvPr id="4" name="Footer Placeholder 3"/>
          <p:cNvSpPr>
            <a:spLocks noGrp="1"/>
          </p:cNvSpPr>
          <p:nvPr>
            <p:ph type="ftr" sz="quarter" idx="11"/>
          </p:nvPr>
        </p:nvSpPr>
        <p:spPr/>
        <p:txBody>
          <a:bodyPr/>
          <a:lstStyle/>
          <a:p>
            <a:r>
              <a:rPr lang="en-US" dirty="0"/>
              <a:t>UDL/ Réunion ccas de </a:t>
            </a:r>
            <a:r>
              <a:rPr lang="en-US" dirty="0" err="1"/>
              <a:t>Faulx</a:t>
            </a:r>
            <a:r>
              <a:rPr lang="en-US" dirty="0"/>
              <a:t> du 5 </a:t>
            </a:r>
            <a:r>
              <a:rPr lang="en-US" dirty="0" err="1"/>
              <a:t>octobre</a:t>
            </a:r>
            <a:r>
              <a:rPr lang="en-US" dirty="0"/>
              <a:t> 2020</a:t>
            </a:r>
          </a:p>
        </p:txBody>
      </p:sp>
      <p:sp>
        <p:nvSpPr>
          <p:cNvPr id="5" name="Slide Number Placeholder 4"/>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2192EDAF-37D6-3442-A6D3-F75028122453}" type="datetime1">
              <a:rPr lang="fr-FR" smtClean="0"/>
              <a:t>24/11/2020</a:t>
            </a:fld>
            <a:endParaRPr lang="en-US"/>
          </a:p>
        </p:txBody>
      </p:sp>
      <p:sp>
        <p:nvSpPr>
          <p:cNvPr id="3" name="Footer Placeholder 2"/>
          <p:cNvSpPr>
            <a:spLocks noGrp="1"/>
          </p:cNvSpPr>
          <p:nvPr>
            <p:ph type="ftr" sz="quarter" idx="11"/>
          </p:nvPr>
        </p:nvSpPr>
        <p:spPr/>
        <p:txBody>
          <a:bodyPr/>
          <a:lstStyle/>
          <a:p>
            <a:r>
              <a:rPr lang="en-US" dirty="0"/>
              <a:t>UDL/ Réunion ccas de </a:t>
            </a:r>
            <a:r>
              <a:rPr lang="en-US" dirty="0" err="1"/>
              <a:t>Faulx</a:t>
            </a:r>
            <a:r>
              <a:rPr lang="en-US" dirty="0"/>
              <a:t> du 5 </a:t>
            </a:r>
            <a:r>
              <a:rPr lang="en-US" dirty="0" err="1"/>
              <a:t>octobre</a:t>
            </a:r>
            <a:r>
              <a:rPr lang="en-US" dirty="0"/>
              <a:t> 2020</a:t>
            </a:r>
          </a:p>
        </p:txBody>
      </p:sp>
      <p:sp>
        <p:nvSpPr>
          <p:cNvPr id="4" name="Slide Number Placeholder 3"/>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fr-FR"/>
              <a:t>Modifiez le style du titre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Date Placeholder 4"/>
          <p:cNvSpPr>
            <a:spLocks noGrp="1"/>
          </p:cNvSpPr>
          <p:nvPr>
            <p:ph type="dt" sz="half" idx="10"/>
          </p:nvPr>
        </p:nvSpPr>
        <p:spPr/>
        <p:txBody>
          <a:bodyPr/>
          <a:lstStyle/>
          <a:p>
            <a:fld id="{E70183B9-5AFD-FC4F-A3AD-8AF070B787A7}" type="datetime1">
              <a:rPr lang="fr-FR" smtClean="0"/>
              <a:t>24/11/2020</a:t>
            </a:fld>
            <a:endParaRPr lang="en-US"/>
          </a:p>
        </p:txBody>
      </p:sp>
      <p:sp>
        <p:nvSpPr>
          <p:cNvPr id="6" name="Footer Placeholder 5"/>
          <p:cNvSpPr>
            <a:spLocks noGrp="1"/>
          </p:cNvSpPr>
          <p:nvPr>
            <p:ph type="ftr" sz="quarter" idx="11"/>
          </p:nvPr>
        </p:nvSpPr>
        <p:spPr/>
        <p:txBody>
          <a:bodyPr/>
          <a:lstStyle/>
          <a:p>
            <a:r>
              <a:rPr lang="en-US" dirty="0"/>
              <a:t>UDL/ Réunion ccas de </a:t>
            </a:r>
            <a:r>
              <a:rPr lang="en-US" dirty="0" err="1"/>
              <a:t>Faulx</a:t>
            </a:r>
            <a:r>
              <a:rPr lang="en-US" dirty="0"/>
              <a:t> du 5 </a:t>
            </a:r>
            <a:r>
              <a:rPr lang="en-US" dirty="0" err="1"/>
              <a:t>octobre</a:t>
            </a:r>
            <a:r>
              <a:rPr lang="en-US" dirty="0"/>
              <a:t> 2020</a:t>
            </a:r>
          </a:p>
        </p:txBody>
      </p:sp>
      <p:sp>
        <p:nvSpPr>
          <p:cNvPr id="7" name="Slide Number Placeholder 6"/>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fr-FR"/>
              <a:t>Modifiez le style du titre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a:t>Cliquez sur l'icône pour ajouter une image</a:t>
            </a:r>
            <a:endParaRPr lang="en-US"/>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Date Placeholder 4"/>
          <p:cNvSpPr>
            <a:spLocks noGrp="1"/>
          </p:cNvSpPr>
          <p:nvPr>
            <p:ph type="dt" sz="half" idx="10"/>
          </p:nvPr>
        </p:nvSpPr>
        <p:spPr/>
        <p:txBody>
          <a:bodyPr/>
          <a:lstStyle/>
          <a:p>
            <a:fld id="{99778FC1-E678-3D41-A691-87CDFB2DB4EB}" type="datetime1">
              <a:rPr lang="fr-FR" smtClean="0"/>
              <a:t>24/11/2020</a:t>
            </a:fld>
            <a:endParaRPr lang="en-US"/>
          </a:p>
        </p:txBody>
      </p:sp>
      <p:sp>
        <p:nvSpPr>
          <p:cNvPr id="6" name="Footer Placeholder 5"/>
          <p:cNvSpPr>
            <a:spLocks noGrp="1"/>
          </p:cNvSpPr>
          <p:nvPr>
            <p:ph type="ftr" sz="quarter" idx="11"/>
          </p:nvPr>
        </p:nvSpPr>
        <p:spPr/>
        <p:txBody>
          <a:bodyPr/>
          <a:lstStyle/>
          <a:p>
            <a:r>
              <a:rPr lang="en-US" dirty="0"/>
              <a:t>UDL/ Réunion ccas de </a:t>
            </a:r>
            <a:r>
              <a:rPr lang="en-US" dirty="0" err="1"/>
              <a:t>Faulx</a:t>
            </a:r>
            <a:r>
              <a:rPr lang="en-US" dirty="0"/>
              <a:t> du 5 </a:t>
            </a:r>
            <a:r>
              <a:rPr lang="en-US" dirty="0" err="1"/>
              <a:t>octobre</a:t>
            </a:r>
            <a:r>
              <a:rPr lang="en-US" dirty="0"/>
              <a:t> 2020</a:t>
            </a:r>
          </a:p>
        </p:txBody>
      </p:sp>
      <p:sp>
        <p:nvSpPr>
          <p:cNvPr id="7" name="Slide Number Placeholder 6"/>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 panoramique avec légende">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fr-FR"/>
              <a:t>Modifiez le style du titre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a:t>Cliquez sur l'icône pour ajouter une image</a:t>
            </a:r>
            <a:endParaRPr lang="en-US"/>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Date Placeholder 4"/>
          <p:cNvSpPr>
            <a:spLocks noGrp="1"/>
          </p:cNvSpPr>
          <p:nvPr>
            <p:ph type="dt" sz="half" idx="10"/>
          </p:nvPr>
        </p:nvSpPr>
        <p:spPr/>
        <p:txBody>
          <a:bodyPr/>
          <a:lstStyle/>
          <a:p>
            <a:fld id="{7059317E-290C-D74E-A704-A9BCEEFD232D}" type="datetime1">
              <a:rPr lang="fr-FR" smtClean="0"/>
              <a:t>24/11/2020</a:t>
            </a:fld>
            <a:endParaRPr lang="en-US"/>
          </a:p>
        </p:txBody>
      </p:sp>
      <p:sp>
        <p:nvSpPr>
          <p:cNvPr id="6" name="Footer Placeholder 5"/>
          <p:cNvSpPr>
            <a:spLocks noGrp="1"/>
          </p:cNvSpPr>
          <p:nvPr>
            <p:ph type="ftr" sz="quarter" idx="11"/>
          </p:nvPr>
        </p:nvSpPr>
        <p:spPr/>
        <p:txBody>
          <a:bodyPr/>
          <a:lstStyle/>
          <a:p>
            <a:r>
              <a:rPr lang="en-US" dirty="0"/>
              <a:t>UDL/ Réunion ccas de </a:t>
            </a:r>
            <a:r>
              <a:rPr lang="en-US" dirty="0" err="1"/>
              <a:t>Faulx</a:t>
            </a:r>
            <a:r>
              <a:rPr lang="en-US" dirty="0"/>
              <a:t> du 5 </a:t>
            </a:r>
            <a:r>
              <a:rPr lang="en-US" dirty="0" err="1"/>
              <a:t>octobre</a:t>
            </a:r>
            <a:r>
              <a:rPr lang="en-US" dirty="0"/>
              <a:t> 2020</a:t>
            </a:r>
          </a:p>
        </p:txBody>
      </p:sp>
      <p:sp>
        <p:nvSpPr>
          <p:cNvPr id="7" name="Slide Number Placeholder 6"/>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re et légende">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fr-FR"/>
              <a:t>Modifiez le style du titre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Date Placeholder 4"/>
          <p:cNvSpPr>
            <a:spLocks noGrp="1"/>
          </p:cNvSpPr>
          <p:nvPr>
            <p:ph type="dt" sz="half" idx="10"/>
          </p:nvPr>
        </p:nvSpPr>
        <p:spPr/>
        <p:txBody>
          <a:bodyPr/>
          <a:lstStyle/>
          <a:p>
            <a:fld id="{6464FF2B-5083-514A-BFC7-D8729FD87793}" type="datetime1">
              <a:rPr lang="fr-FR" smtClean="0"/>
              <a:t>24/11/2020</a:t>
            </a:fld>
            <a:endParaRPr lang="en-US"/>
          </a:p>
        </p:txBody>
      </p:sp>
      <p:sp>
        <p:nvSpPr>
          <p:cNvPr id="6" name="Footer Placeholder 5"/>
          <p:cNvSpPr>
            <a:spLocks noGrp="1"/>
          </p:cNvSpPr>
          <p:nvPr>
            <p:ph type="ftr" sz="quarter" idx="11"/>
          </p:nvPr>
        </p:nvSpPr>
        <p:spPr/>
        <p:txBody>
          <a:bodyPr/>
          <a:lstStyle/>
          <a:p>
            <a:r>
              <a:rPr lang="en-US" dirty="0"/>
              <a:t>UDL/ Réunion ccas de </a:t>
            </a:r>
            <a:r>
              <a:rPr lang="en-US" dirty="0" err="1"/>
              <a:t>Faulx</a:t>
            </a:r>
            <a:r>
              <a:rPr lang="en-US" dirty="0"/>
              <a:t> du 5 </a:t>
            </a:r>
            <a:r>
              <a:rPr lang="en-US" dirty="0" err="1"/>
              <a:t>octobre</a:t>
            </a:r>
            <a:r>
              <a:rPr lang="en-US" dirty="0"/>
              <a:t> 2020</a:t>
            </a:r>
          </a:p>
        </p:txBody>
      </p:sp>
      <p:sp>
        <p:nvSpPr>
          <p:cNvPr id="7" name="Slide Number Placeholder 6"/>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fr-FR"/>
              <a:t>Modifiez le style du titre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Date Placeholder 4"/>
          <p:cNvSpPr>
            <a:spLocks noGrp="1"/>
          </p:cNvSpPr>
          <p:nvPr>
            <p:ph type="dt" sz="half" idx="10"/>
          </p:nvPr>
        </p:nvSpPr>
        <p:spPr/>
        <p:txBody>
          <a:bodyPr/>
          <a:lstStyle/>
          <a:p>
            <a:fld id="{B9A3A2C8-BA83-EB44-BF49-FD4FEA5E5B8B}" type="datetime1">
              <a:rPr lang="fr-FR" smtClean="0"/>
              <a:t>24/11/2020</a:t>
            </a:fld>
            <a:endParaRPr lang="en-US"/>
          </a:p>
        </p:txBody>
      </p:sp>
      <p:sp>
        <p:nvSpPr>
          <p:cNvPr id="6" name="Footer Placeholder 5"/>
          <p:cNvSpPr>
            <a:spLocks noGrp="1"/>
          </p:cNvSpPr>
          <p:nvPr>
            <p:ph type="ftr" sz="quarter" idx="11"/>
          </p:nvPr>
        </p:nvSpPr>
        <p:spPr/>
        <p:txBody>
          <a:bodyPr/>
          <a:lstStyle/>
          <a:p>
            <a:r>
              <a:rPr lang="en-US" dirty="0"/>
              <a:t>UDL/ Réunion ccas de </a:t>
            </a:r>
            <a:r>
              <a:rPr lang="en-US" dirty="0" err="1"/>
              <a:t>Faulx</a:t>
            </a:r>
            <a:r>
              <a:rPr lang="en-US" dirty="0"/>
              <a:t> du 5 </a:t>
            </a:r>
            <a:r>
              <a:rPr lang="en-US" dirty="0" err="1"/>
              <a:t>octobre</a:t>
            </a:r>
            <a:r>
              <a:rPr lang="en-US" dirty="0"/>
              <a:t> 2020</a:t>
            </a:r>
          </a:p>
        </p:txBody>
      </p:sp>
      <p:sp>
        <p:nvSpPr>
          <p:cNvPr id="7" name="Slide Number Placeholder 6"/>
          <p:cNvSpPr>
            <a:spLocks noGrp="1"/>
          </p:cNvSpPr>
          <p:nvPr>
            <p:ph type="sldNum" sz="quarter" idx="12"/>
          </p:nvPr>
        </p:nvSpPr>
        <p:spPr/>
        <p:txBody>
          <a:bodyPr/>
          <a:lstStyle/>
          <a:p>
            <a:fld id="{6D22F896-40B5-4ADD-8801-0D06FADFA095}" type="slidenum">
              <a:rPr lang="en-US"/>
              <a:t>‹N°›</a:t>
            </a:fld>
            <a:endParaRPr lang="en-US"/>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nom">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fr-FR"/>
              <a:t>Modifiez le style du titre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Date Placeholder 4"/>
          <p:cNvSpPr>
            <a:spLocks noGrp="1"/>
          </p:cNvSpPr>
          <p:nvPr>
            <p:ph type="dt" sz="half" idx="10"/>
          </p:nvPr>
        </p:nvSpPr>
        <p:spPr/>
        <p:txBody>
          <a:bodyPr/>
          <a:lstStyle/>
          <a:p>
            <a:fld id="{6F36C47F-1238-B64A-8C2F-FDE069449098}" type="datetime1">
              <a:rPr lang="fr-FR" smtClean="0"/>
              <a:t>24/11/2020</a:t>
            </a:fld>
            <a:endParaRPr lang="en-US"/>
          </a:p>
        </p:txBody>
      </p:sp>
      <p:sp>
        <p:nvSpPr>
          <p:cNvPr id="6" name="Footer Placeholder 5"/>
          <p:cNvSpPr>
            <a:spLocks noGrp="1"/>
          </p:cNvSpPr>
          <p:nvPr>
            <p:ph type="ftr" sz="quarter" idx="11"/>
          </p:nvPr>
        </p:nvSpPr>
        <p:spPr/>
        <p:txBody>
          <a:bodyPr/>
          <a:lstStyle/>
          <a:p>
            <a:r>
              <a:rPr lang="en-US" dirty="0"/>
              <a:t>UDL/ Réunion ccas de </a:t>
            </a:r>
            <a:r>
              <a:rPr lang="en-US" dirty="0" err="1"/>
              <a:t>Faulx</a:t>
            </a:r>
            <a:r>
              <a:rPr lang="en-US" dirty="0"/>
              <a:t> du 5 </a:t>
            </a:r>
            <a:r>
              <a:rPr lang="en-US" dirty="0" err="1"/>
              <a:t>octobre</a:t>
            </a:r>
            <a:r>
              <a:rPr lang="en-US" dirty="0"/>
              <a:t> 2020</a:t>
            </a:r>
          </a:p>
        </p:txBody>
      </p:sp>
      <p:sp>
        <p:nvSpPr>
          <p:cNvPr id="7" name="Slide Number Placeholder 6"/>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onnes">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fr-FR"/>
              <a:t>Modifiez le style du titre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3" name="Date Placeholder 2"/>
          <p:cNvSpPr>
            <a:spLocks noGrp="1"/>
          </p:cNvSpPr>
          <p:nvPr>
            <p:ph type="dt" sz="half" idx="10"/>
          </p:nvPr>
        </p:nvSpPr>
        <p:spPr/>
        <p:txBody>
          <a:bodyPr/>
          <a:lstStyle/>
          <a:p>
            <a:fld id="{F1FF36CE-7651-3043-A247-C1DF3C3AAB6C}" type="datetime1">
              <a:rPr lang="fr-FR" smtClean="0"/>
              <a:t>24/11/2020</a:t>
            </a:fld>
            <a:endParaRPr lang="en-US"/>
          </a:p>
        </p:txBody>
      </p:sp>
      <p:sp>
        <p:nvSpPr>
          <p:cNvPr id="4" name="Footer Placeholder 3"/>
          <p:cNvSpPr>
            <a:spLocks noGrp="1"/>
          </p:cNvSpPr>
          <p:nvPr>
            <p:ph type="ftr" sz="quarter" idx="11"/>
          </p:nvPr>
        </p:nvSpPr>
        <p:spPr/>
        <p:txBody>
          <a:bodyPr/>
          <a:lstStyle/>
          <a:p>
            <a:r>
              <a:rPr lang="en-US" dirty="0"/>
              <a:t>UDL/ Réunion ccas de </a:t>
            </a:r>
            <a:r>
              <a:rPr lang="en-US" dirty="0" err="1"/>
              <a:t>Faulx</a:t>
            </a:r>
            <a:r>
              <a:rPr lang="en-US" dirty="0"/>
              <a:t> du 5 </a:t>
            </a:r>
            <a:r>
              <a:rPr lang="en-US" dirty="0" err="1"/>
              <a:t>octobre</a:t>
            </a:r>
            <a:r>
              <a:rPr lang="en-US" dirty="0"/>
              <a:t> 2020</a:t>
            </a:r>
          </a:p>
        </p:txBody>
      </p:sp>
      <p:sp>
        <p:nvSpPr>
          <p:cNvPr id="5" name="Slide Number Placeholder 4"/>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colonnes d’image">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fr-FR"/>
              <a:t>Modifiez le style du titre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a:t>Cliquez sur l'icône pour ajouter une image</a:t>
            </a:r>
            <a:endParaRPr lang="en-US"/>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a:t>Cliquez sur l'icône pour ajouter une image</a:t>
            </a:r>
            <a:endParaRPr lang="en-US"/>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a:t>Cliquez sur l'icône pour ajouter une image</a:t>
            </a:r>
            <a:endParaRPr lang="en-US"/>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3" name="Date Placeholder 2"/>
          <p:cNvSpPr>
            <a:spLocks noGrp="1"/>
          </p:cNvSpPr>
          <p:nvPr>
            <p:ph type="dt" sz="half" idx="10"/>
          </p:nvPr>
        </p:nvSpPr>
        <p:spPr/>
        <p:txBody>
          <a:bodyPr/>
          <a:lstStyle/>
          <a:p>
            <a:fld id="{0C47A484-77DD-BB4E-88EA-385E911A4ACC}" type="datetime1">
              <a:rPr lang="fr-FR" smtClean="0"/>
              <a:t>24/11/2020</a:t>
            </a:fld>
            <a:endParaRPr lang="en-US"/>
          </a:p>
        </p:txBody>
      </p:sp>
      <p:sp>
        <p:nvSpPr>
          <p:cNvPr id="4" name="Footer Placeholder 3"/>
          <p:cNvSpPr>
            <a:spLocks noGrp="1"/>
          </p:cNvSpPr>
          <p:nvPr>
            <p:ph type="ftr" sz="quarter" idx="11"/>
          </p:nvPr>
        </p:nvSpPr>
        <p:spPr/>
        <p:txBody>
          <a:bodyPr/>
          <a:lstStyle/>
          <a:p>
            <a:r>
              <a:rPr lang="en-US" dirty="0"/>
              <a:t>UDL/ Réunion ccas de </a:t>
            </a:r>
            <a:r>
              <a:rPr lang="en-US" dirty="0" err="1"/>
              <a:t>Faulx</a:t>
            </a:r>
            <a:r>
              <a:rPr lang="en-US" dirty="0"/>
              <a:t> du 5 </a:t>
            </a:r>
            <a:r>
              <a:rPr lang="en-US" dirty="0" err="1"/>
              <a:t>octobre</a:t>
            </a:r>
            <a:r>
              <a:rPr lang="en-US" dirty="0"/>
              <a:t> 2020</a:t>
            </a:r>
          </a:p>
        </p:txBody>
      </p:sp>
      <p:sp>
        <p:nvSpPr>
          <p:cNvPr id="5" name="Slide Number Placeholder 4"/>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fr-FR"/>
              <a:t>Modifiez le style du titre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9D2DFAFA-17ED-CA49-BF60-3E59D871DA24}" type="datetime1">
              <a:rPr lang="fr-FR" smtClean="0"/>
              <a:t>24/11/2020</a:t>
            </a:fld>
            <a:endParaRPr lang="en-US"/>
          </a:p>
        </p:txBody>
      </p:sp>
      <p:sp>
        <p:nvSpPr>
          <p:cNvPr id="5" name="Footer Placeholder 4"/>
          <p:cNvSpPr>
            <a:spLocks noGrp="1"/>
          </p:cNvSpPr>
          <p:nvPr>
            <p:ph type="ftr" sz="quarter" idx="11"/>
          </p:nvPr>
        </p:nvSpPr>
        <p:spPr/>
        <p:txBody>
          <a:bodyPr/>
          <a:lstStyle/>
          <a:p>
            <a:r>
              <a:rPr lang="en-US" dirty="0"/>
              <a:t>UDL/ Réunion ccas de </a:t>
            </a:r>
            <a:r>
              <a:rPr lang="en-US" dirty="0" err="1"/>
              <a:t>Faulx</a:t>
            </a:r>
            <a:r>
              <a:rPr lang="en-US" dirty="0"/>
              <a:t> du 5 </a:t>
            </a:r>
            <a:r>
              <a:rPr lang="en-US" dirty="0" err="1"/>
              <a:t>octobre</a:t>
            </a:r>
            <a:r>
              <a:rPr lang="en-US" dirty="0"/>
              <a:t> 2020</a:t>
            </a:r>
          </a:p>
        </p:txBody>
      </p:sp>
      <p:sp>
        <p:nvSpPr>
          <p:cNvPr id="6" name="Slide Number Placeholder 5"/>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fr-FR"/>
              <a:t>Modifiez le style du titre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FE6EF65B-46EB-424D-9AB7-2B077ADAB796}" type="datetime1">
              <a:rPr lang="fr-FR" smtClean="0"/>
              <a:t>24/11/2020</a:t>
            </a:fld>
            <a:endParaRPr lang="en-US"/>
          </a:p>
        </p:txBody>
      </p:sp>
      <p:sp>
        <p:nvSpPr>
          <p:cNvPr id="5" name="Footer Placeholder 4"/>
          <p:cNvSpPr>
            <a:spLocks noGrp="1"/>
          </p:cNvSpPr>
          <p:nvPr>
            <p:ph type="ftr" sz="quarter" idx="11"/>
          </p:nvPr>
        </p:nvSpPr>
        <p:spPr/>
        <p:txBody>
          <a:bodyPr/>
          <a:lstStyle/>
          <a:p>
            <a:r>
              <a:rPr lang="en-US" dirty="0"/>
              <a:t>UDL/ Réunion ccas de </a:t>
            </a:r>
            <a:r>
              <a:rPr lang="en-US" dirty="0" err="1"/>
              <a:t>Faulx</a:t>
            </a:r>
            <a:r>
              <a:rPr lang="en-US" dirty="0"/>
              <a:t> du 5 </a:t>
            </a:r>
            <a:r>
              <a:rPr lang="en-US" dirty="0" err="1"/>
              <a:t>octobre</a:t>
            </a:r>
            <a:r>
              <a:rPr lang="en-US" dirty="0"/>
              <a:t> 2020</a:t>
            </a:r>
          </a:p>
        </p:txBody>
      </p:sp>
      <p:sp>
        <p:nvSpPr>
          <p:cNvPr id="6" name="Slide Number Placeholder 5"/>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fr-FR"/>
              <a:t>Modifiez le style du titre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5311C093-77B6-0048-8771-D8E69B3DCF49}" type="datetime1">
              <a:rPr lang="fr-FR" smtClean="0"/>
              <a:t>24/11/2020</a:t>
            </a:fld>
            <a:endParaRPr lang="en-US"/>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r>
              <a:rPr lang="en-US" dirty="0"/>
              <a:t>UDL/ Réunion ccas de </a:t>
            </a:r>
            <a:r>
              <a:rPr lang="en-US" dirty="0" err="1"/>
              <a:t>Faulx</a:t>
            </a:r>
            <a:r>
              <a:rPr lang="en-US" dirty="0"/>
              <a:t> du 5 </a:t>
            </a:r>
            <a:r>
              <a:rPr lang="en-US" dirty="0" err="1"/>
              <a:t>octobre</a:t>
            </a:r>
            <a:r>
              <a:rPr lang="en-US" dirty="0"/>
              <a:t> 2020</a:t>
            </a:r>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6D22F896-40B5-4ADD-8801-0D06FADFA095}" type="slidenum">
              <a:rPr lang="en-US"/>
              <a:pPr/>
              <a:t>‹N°›</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hf hdr="0" dt="0"/>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hyperlink" Target="https://historicophiles.com/2018/07/25/principes-et-formes-de-solidarite/" TargetMode="External"/><Relationship Id="rId4" Type="http://schemas.openxmlformats.org/officeDocument/2006/relationships/image" Target="../media/image4.jpg"/></Relationships>
</file>

<file path=ppt/slides/_rels/slide2.xml.rels><?xml version="1.0" encoding="UTF-8" standalone="yes"?>
<Relationships xmlns="http://schemas.openxmlformats.org/package/2006/relationships"><Relationship Id="rId3" Type="http://schemas.openxmlformats.org/officeDocument/2006/relationships/hyperlink" Target="https://historicophiles.com/2018/07/25/principes-et-formes-de-solidarite/"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historicophiles.com/2018/07/25/principes-et-formes-de-solidarite/"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historicophiles.com/2018/07/25/principes-et-formes-de-solidarite/"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historicophiles.com/2018/07/25/principes-et-formes-de-solidarite/"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historicophiles.com/2018/07/25/principes-et-formes-de-solidarite/"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historicophiles.com/2018/07/25/principes-et-formes-de-solidarite/"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historicophiles.com/2018/07/25/principes-et-formes-de-solidarite/"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historicophiles.com/2018/07/25/principes-et-formes-de-solidarite/"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historicophiles.com/2018/07/25/principes-et-formes-de-solidarite/"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historicophiles.com/2018/07/25/principes-et-formes-de-solidarite/"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historicophiles.com/2018/07/25/principes-et-formes-de-solidarite/"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historicophiles.com/2018/07/25/principes-et-formes-de-solidarite/"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historicophiles.com/2018/07/25/principes-et-formes-de-solidarite/"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historicophiles.com/2018/07/25/principes-et-formes-de-solidarite/"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historicophiles.com/2018/07/25/principes-et-formes-de-solidarite/"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historicophiles.com/2018/07/25/principes-et-formes-de-solidarite/"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historicophiles.com/2018/07/25/principes-et-formes-de-solidarite/"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s://historicophiles.com/2018/07/25/principes-et-formes-de-solidarite/"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s://historicophiles.com/2018/07/25/principes-et-formes-de-solidarite/"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s://historicophiles.com/2018/07/25/principes-et-formes-de-solidarite/"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s://historicophiles.com/2018/07/25/principes-et-formes-de-solidarite/"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sp useBgFill="1">
        <p:nvSpPr>
          <p:cNvPr id="31" name="Rectangle 30">
            <a:extLst>
              <a:ext uri="{FF2B5EF4-FFF2-40B4-BE49-F238E27FC236}">
                <a16:creationId xmlns:a16="http://schemas.microsoft.com/office/drawing/2014/main" xmlns="" id="{3595E478-612A-42ED-816A-0DD5B5C895B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3" name="Picture 32">
            <a:extLst>
              <a:ext uri="{FF2B5EF4-FFF2-40B4-BE49-F238E27FC236}">
                <a16:creationId xmlns:a16="http://schemas.microsoft.com/office/drawing/2014/main" xmlns="" id="{CB226365-E8CD-4F1B-B318-7598AA28AE78}"/>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rotWithShape="1">
          <a:blip r:embed="rId2">
            <a:extLst>
              <a:ext uri="{28A0092B-C50C-407E-A947-70E740481C1C}">
                <a14:useLocalDpi xmlns:a14="http://schemas.microsoft.com/office/drawing/2010/main" val="0"/>
              </a:ext>
            </a:extLst>
          </a:blip>
          <a:srcRect l="91927" t="72411" b="13751"/>
          <a:stretch/>
        </p:blipFill>
        <p:spPr>
          <a:xfrm>
            <a:off x="150925" y="5564567"/>
            <a:ext cx="1341545" cy="1293433"/>
          </a:xfrm>
          <a:custGeom>
            <a:avLst/>
            <a:gdLst>
              <a:gd name="connsiteX0" fmla="*/ 0 w 1341545"/>
              <a:gd name="connsiteY0" fmla="*/ 0 h 1293433"/>
              <a:gd name="connsiteX1" fmla="*/ 1341545 w 1341545"/>
              <a:gd name="connsiteY1" fmla="*/ 0 h 1293433"/>
              <a:gd name="connsiteX2" fmla="*/ 1341545 w 1341545"/>
              <a:gd name="connsiteY2" fmla="*/ 1293433 h 1293433"/>
              <a:gd name="connsiteX3" fmla="*/ 150847 w 1341545"/>
              <a:gd name="connsiteY3" fmla="*/ 1293433 h 1293433"/>
              <a:gd name="connsiteX4" fmla="*/ 66240 w 1341545"/>
              <a:gd name="connsiteY4" fmla="*/ 1183451 h 1293433"/>
              <a:gd name="connsiteX5" fmla="*/ 0 w 1341545"/>
              <a:gd name="connsiteY5" fmla="*/ 1061841 h 12934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41545" h="1293433">
                <a:moveTo>
                  <a:pt x="0" y="0"/>
                </a:moveTo>
                <a:lnTo>
                  <a:pt x="1341545" y="0"/>
                </a:lnTo>
                <a:lnTo>
                  <a:pt x="1341545" y="1293433"/>
                </a:lnTo>
                <a:lnTo>
                  <a:pt x="150847" y="1293433"/>
                </a:lnTo>
                <a:lnTo>
                  <a:pt x="66240" y="1183451"/>
                </a:lnTo>
                <a:lnTo>
                  <a:pt x="0" y="1061841"/>
                </a:lnTo>
                <a:close/>
              </a:path>
            </a:pathLst>
          </a:custGeom>
        </p:spPr>
      </p:pic>
      <p:pic>
        <p:nvPicPr>
          <p:cNvPr id="35" name="Picture 34">
            <a:extLst>
              <a:ext uri="{FF2B5EF4-FFF2-40B4-BE49-F238E27FC236}">
                <a16:creationId xmlns:a16="http://schemas.microsoft.com/office/drawing/2014/main" xmlns="" id="{86F8589D-19E8-4616-A2D6-95125B4528F0}"/>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rotWithShape="1">
          <a:blip r:embed="rId3">
            <a:extLst>
              <a:ext uri="{28A0092B-C50C-407E-A947-70E740481C1C}">
                <a14:useLocalDpi xmlns:a14="http://schemas.microsoft.com/office/drawing/2010/main" val="0"/>
              </a:ext>
            </a:extLst>
          </a:blip>
          <a:srcRect l="73623" t="43915" r="1" b="18252"/>
          <a:stretch/>
        </p:blipFill>
        <p:spPr>
          <a:xfrm>
            <a:off x="7586661" y="3142319"/>
            <a:ext cx="4605339" cy="3715682"/>
          </a:xfrm>
          <a:prstGeom prst="rect">
            <a:avLst/>
          </a:prstGeom>
        </p:spPr>
      </p:pic>
      <p:pic>
        <p:nvPicPr>
          <p:cNvPr id="37" name="Picture 36">
            <a:extLst>
              <a:ext uri="{FF2B5EF4-FFF2-40B4-BE49-F238E27FC236}">
                <a16:creationId xmlns:a16="http://schemas.microsoft.com/office/drawing/2014/main" xmlns="" id="{5F9D2829-9A1B-41D9-A712-382721D3A7F9}"/>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rotWithShape="1">
          <a:blip r:embed="rId3">
            <a:extLst>
              <a:ext uri="{28A0092B-C50C-407E-A947-70E740481C1C}">
                <a14:useLocalDpi xmlns:a14="http://schemas.microsoft.com/office/drawing/2010/main" val="0"/>
              </a:ext>
            </a:extLst>
          </a:blip>
          <a:srcRect l="46466" t="75007" r="30510"/>
          <a:stretch/>
        </p:blipFill>
        <p:spPr>
          <a:xfrm>
            <a:off x="7586661" y="815472"/>
            <a:ext cx="4817288" cy="2941444"/>
          </a:xfrm>
          <a:custGeom>
            <a:avLst/>
            <a:gdLst>
              <a:gd name="connsiteX0" fmla="*/ 2051608 w 4103216"/>
              <a:gd name="connsiteY0" fmla="*/ 0 h 1714050"/>
              <a:gd name="connsiteX1" fmla="*/ 4103216 w 4103216"/>
              <a:gd name="connsiteY1" fmla="*/ 1266738 h 1714050"/>
              <a:gd name="connsiteX2" fmla="*/ 4010980 w 4103216"/>
              <a:gd name="connsiteY2" fmla="*/ 1643427 h 1714050"/>
              <a:gd name="connsiteX3" fmla="*/ 3969116 w 4103216"/>
              <a:gd name="connsiteY3" fmla="*/ 1714050 h 1714050"/>
              <a:gd name="connsiteX4" fmla="*/ 134100 w 4103216"/>
              <a:gd name="connsiteY4" fmla="*/ 1714050 h 1714050"/>
              <a:gd name="connsiteX5" fmla="*/ 92237 w 4103216"/>
              <a:gd name="connsiteY5" fmla="*/ 1643427 h 1714050"/>
              <a:gd name="connsiteX6" fmla="*/ 0 w 4103216"/>
              <a:gd name="connsiteY6" fmla="*/ 1266738 h 1714050"/>
              <a:gd name="connsiteX7" fmla="*/ 2051608 w 4103216"/>
              <a:gd name="connsiteY7" fmla="*/ 0 h 1714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103216" h="1714050">
                <a:moveTo>
                  <a:pt x="2051608" y="0"/>
                </a:moveTo>
                <a:cubicBezTo>
                  <a:pt x="3184680" y="0"/>
                  <a:pt x="4103216" y="567138"/>
                  <a:pt x="4103216" y="1266738"/>
                </a:cubicBezTo>
                <a:cubicBezTo>
                  <a:pt x="4103216" y="1397913"/>
                  <a:pt x="4070924" y="1524431"/>
                  <a:pt x="4010980" y="1643427"/>
                </a:cubicBezTo>
                <a:lnTo>
                  <a:pt x="3969116" y="1714050"/>
                </a:lnTo>
                <a:lnTo>
                  <a:pt x="134100" y="1714050"/>
                </a:lnTo>
                <a:lnTo>
                  <a:pt x="92237" y="1643427"/>
                </a:lnTo>
                <a:cubicBezTo>
                  <a:pt x="32293" y="1524431"/>
                  <a:pt x="0" y="1397913"/>
                  <a:pt x="0" y="1266738"/>
                </a:cubicBezTo>
                <a:cubicBezTo>
                  <a:pt x="0" y="567138"/>
                  <a:pt x="918536" y="0"/>
                  <a:pt x="2051608" y="0"/>
                </a:cubicBezTo>
                <a:close/>
              </a:path>
            </a:pathLst>
          </a:custGeom>
        </p:spPr>
      </p:pic>
      <p:sp>
        <p:nvSpPr>
          <p:cNvPr id="2" name="Titre 1">
            <a:extLst>
              <a:ext uri="{FF2B5EF4-FFF2-40B4-BE49-F238E27FC236}">
                <a16:creationId xmlns:a16="http://schemas.microsoft.com/office/drawing/2014/main" xmlns="" id="{6427F690-C0CE-4347-9B74-3AB47B8D29BF}"/>
              </a:ext>
            </a:extLst>
          </p:cNvPr>
          <p:cNvSpPr>
            <a:spLocks noGrp="1"/>
          </p:cNvSpPr>
          <p:nvPr>
            <p:ph type="ctrTitle"/>
          </p:nvPr>
        </p:nvSpPr>
        <p:spPr>
          <a:xfrm>
            <a:off x="913774" y="955040"/>
            <a:ext cx="7216098" cy="3616960"/>
          </a:xfrm>
        </p:spPr>
        <p:txBody>
          <a:bodyPr anchor="ctr">
            <a:normAutofit/>
          </a:bodyPr>
          <a:lstStyle/>
          <a:p>
            <a:pPr algn="l"/>
            <a:r>
              <a:rPr lang="fr-FR" sz="6600" dirty="0"/>
              <a:t>CCAS DE FAULX</a:t>
            </a:r>
            <a:br>
              <a:rPr lang="fr-FR" sz="6600" dirty="0"/>
            </a:br>
            <a:endParaRPr lang="fr-FR" sz="6600" dirty="0"/>
          </a:p>
        </p:txBody>
      </p:sp>
      <p:sp>
        <p:nvSpPr>
          <p:cNvPr id="3" name="Sous-titre 2">
            <a:extLst>
              <a:ext uri="{FF2B5EF4-FFF2-40B4-BE49-F238E27FC236}">
                <a16:creationId xmlns:a16="http://schemas.microsoft.com/office/drawing/2014/main" xmlns="" id="{8F65E6D9-4EB7-924B-BA40-65A21957DD94}"/>
              </a:ext>
            </a:extLst>
          </p:cNvPr>
          <p:cNvSpPr>
            <a:spLocks noGrp="1"/>
          </p:cNvSpPr>
          <p:nvPr>
            <p:ph type="subTitle" idx="1"/>
          </p:nvPr>
        </p:nvSpPr>
        <p:spPr>
          <a:xfrm>
            <a:off x="913774" y="4572001"/>
            <a:ext cx="7216098" cy="1311274"/>
          </a:xfrm>
        </p:spPr>
        <p:txBody>
          <a:bodyPr anchor="b">
            <a:normAutofit/>
          </a:bodyPr>
          <a:lstStyle/>
          <a:p>
            <a:pPr algn="l"/>
            <a:r>
              <a:rPr lang="fr-FR" sz="2000" dirty="0">
                <a:solidFill>
                  <a:schemeClr val="tx1"/>
                </a:solidFill>
              </a:rPr>
              <a:t>Réunion du 5 octobre 2020</a:t>
            </a:r>
          </a:p>
        </p:txBody>
      </p:sp>
      <p:sp>
        <p:nvSpPr>
          <p:cNvPr id="5" name="Espace réservé du numéro de diapositive 4">
            <a:extLst>
              <a:ext uri="{FF2B5EF4-FFF2-40B4-BE49-F238E27FC236}">
                <a16:creationId xmlns:a16="http://schemas.microsoft.com/office/drawing/2014/main" xmlns="" id="{DD98D491-E0E1-F245-9B29-054435E7C572}"/>
              </a:ext>
            </a:extLst>
          </p:cNvPr>
          <p:cNvSpPr>
            <a:spLocks noGrp="1"/>
          </p:cNvSpPr>
          <p:nvPr>
            <p:ph type="sldNum" sz="quarter" idx="12"/>
          </p:nvPr>
        </p:nvSpPr>
        <p:spPr>
          <a:xfrm>
            <a:off x="10514011" y="5883275"/>
            <a:ext cx="764215" cy="365125"/>
          </a:xfrm>
        </p:spPr>
        <p:txBody>
          <a:bodyPr>
            <a:normAutofit/>
          </a:bodyPr>
          <a:lstStyle/>
          <a:p>
            <a:pPr>
              <a:spcAft>
                <a:spcPts val="600"/>
              </a:spcAft>
            </a:pPr>
            <a:fld id="{6D22F896-40B5-4ADD-8801-0D06FADFA095}" type="slidenum">
              <a:rPr lang="en-US"/>
              <a:pPr>
                <a:spcAft>
                  <a:spcPts val="600"/>
                </a:spcAft>
              </a:pPr>
              <a:t>1</a:t>
            </a:fld>
            <a:endParaRPr lang="en-US" dirty="0"/>
          </a:p>
        </p:txBody>
      </p:sp>
      <p:pic>
        <p:nvPicPr>
          <p:cNvPr id="11" name="Image 10" descr="Une image contenant signe, tenant, dessin, grand&#10;&#10;Description générée automatiquement">
            <a:extLst>
              <a:ext uri="{FF2B5EF4-FFF2-40B4-BE49-F238E27FC236}">
                <a16:creationId xmlns:a16="http://schemas.microsoft.com/office/drawing/2014/main" xmlns="" id="{B80933AF-A480-D04C-93D9-8451B770B20A}"/>
              </a:ext>
            </a:extLst>
          </p:cNvPr>
          <p:cNvPicPr>
            <a:picLocks noChangeAspect="1"/>
          </p:cNvPicPr>
          <p:nvPr/>
        </p:nvPicPr>
        <p:blipFill>
          <a:blip r:embed="rId4">
            <a:extLst>
              <a:ext uri="{837473B0-CC2E-450A-ABE3-18F120FF3D39}">
                <a1611:picAttrSrcUrl xmlns:a1611="http://schemas.microsoft.com/office/drawing/2016/11/main" xmlns="" r:id="rId5"/>
              </a:ext>
            </a:extLst>
          </a:blip>
          <a:stretch>
            <a:fillRect/>
          </a:stretch>
        </p:blipFill>
        <p:spPr>
          <a:xfrm>
            <a:off x="9900136" y="146907"/>
            <a:ext cx="1664475" cy="1337128"/>
          </a:xfrm>
          <a:prstGeom prst="rect">
            <a:avLst/>
          </a:prstGeom>
        </p:spPr>
      </p:pic>
      <p:sp>
        <p:nvSpPr>
          <p:cNvPr id="4" name="Espace réservé du pied de page 3">
            <a:extLst>
              <a:ext uri="{FF2B5EF4-FFF2-40B4-BE49-F238E27FC236}">
                <a16:creationId xmlns:a16="http://schemas.microsoft.com/office/drawing/2014/main" xmlns="" id="{5818179D-0B05-4746-AD6A-0FF569DD85A4}"/>
              </a:ext>
            </a:extLst>
          </p:cNvPr>
          <p:cNvSpPr>
            <a:spLocks noGrp="1"/>
          </p:cNvSpPr>
          <p:nvPr>
            <p:ph type="ftr" sz="quarter" idx="11"/>
          </p:nvPr>
        </p:nvSpPr>
        <p:spPr/>
        <p:txBody>
          <a:bodyPr/>
          <a:lstStyle/>
          <a:p>
            <a:r>
              <a:rPr lang="en-US" dirty="0"/>
              <a:t>UDL/ Réunion ccas de </a:t>
            </a:r>
            <a:r>
              <a:rPr lang="en-US" dirty="0" err="1"/>
              <a:t>Faulx</a:t>
            </a:r>
            <a:r>
              <a:rPr lang="en-US" dirty="0"/>
              <a:t> du 5 </a:t>
            </a:r>
            <a:r>
              <a:rPr lang="en-US" dirty="0" err="1"/>
              <a:t>octobre</a:t>
            </a:r>
            <a:r>
              <a:rPr lang="en-US" dirty="0"/>
              <a:t> 2020</a:t>
            </a:r>
          </a:p>
        </p:txBody>
      </p:sp>
    </p:spTree>
    <p:extLst>
      <p:ext uri="{BB962C8B-B14F-4D97-AF65-F5344CB8AC3E}">
        <p14:creationId xmlns:p14="http://schemas.microsoft.com/office/powerpoint/2010/main" val="6606815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xmlns="" id="{2166CC71-281E-1442-92BB-BD06647CF23B}"/>
              </a:ext>
            </a:extLst>
          </p:cNvPr>
          <p:cNvSpPr>
            <a:spLocks noGrp="1"/>
          </p:cNvSpPr>
          <p:nvPr>
            <p:ph type="title"/>
          </p:nvPr>
        </p:nvSpPr>
        <p:spPr>
          <a:xfrm>
            <a:off x="913775" y="618517"/>
            <a:ext cx="10364451" cy="1098429"/>
          </a:xfrm>
        </p:spPr>
        <p:txBody>
          <a:bodyPr/>
          <a:lstStyle/>
          <a:p>
            <a:r>
              <a:rPr lang="fr-FR"/>
              <a:t>Ordre du JOUR</a:t>
            </a:r>
          </a:p>
        </p:txBody>
      </p:sp>
      <p:sp>
        <p:nvSpPr>
          <p:cNvPr id="3" name="Espace réservé du contenu 2">
            <a:extLst>
              <a:ext uri="{FF2B5EF4-FFF2-40B4-BE49-F238E27FC236}">
                <a16:creationId xmlns:a16="http://schemas.microsoft.com/office/drawing/2014/main" xmlns="" id="{7E1498D9-223C-7341-A7CC-69E0E8D5419B}"/>
              </a:ext>
            </a:extLst>
          </p:cNvPr>
          <p:cNvSpPr>
            <a:spLocks noGrp="1"/>
          </p:cNvSpPr>
          <p:nvPr>
            <p:ph sz="quarter" idx="13"/>
          </p:nvPr>
        </p:nvSpPr>
        <p:spPr>
          <a:xfrm>
            <a:off x="913774" y="1716946"/>
            <a:ext cx="10363826" cy="4295927"/>
          </a:xfrm>
        </p:spPr>
        <p:txBody>
          <a:bodyPr>
            <a:normAutofit fontScale="62500" lnSpcReduction="20000"/>
          </a:bodyPr>
          <a:lstStyle/>
          <a:p>
            <a:r>
              <a:rPr lang="fr-FR"/>
              <a:t>Mot du Président</a:t>
            </a:r>
          </a:p>
          <a:p>
            <a:pPr lvl="1"/>
            <a:r>
              <a:rPr lang="fr-FR"/>
              <a:t>Actualités sociales, </a:t>
            </a:r>
          </a:p>
          <a:p>
            <a:pPr lvl="1"/>
            <a:r>
              <a:rPr lang="fr-FR"/>
              <a:t>Conditions sanitaires covid 19</a:t>
            </a:r>
          </a:p>
          <a:p>
            <a:pPr lvl="1"/>
            <a:r>
              <a:rPr lang="fr-FR"/>
              <a:t>Départ d’un agent, impacts sur le Fonctionnement mairie accueil / CCAS,</a:t>
            </a:r>
          </a:p>
          <a:p>
            <a:pPr lvl="1"/>
            <a:r>
              <a:rPr lang="fr-FR"/>
              <a:t>Définition des priorités du ccas.</a:t>
            </a:r>
          </a:p>
          <a:p>
            <a:pPr lvl="1"/>
            <a:endParaRPr lang="fr-FR"/>
          </a:p>
          <a:p>
            <a:r>
              <a:rPr lang="fr-FR"/>
              <a:t>Points de situation des actions en cours :</a:t>
            </a:r>
          </a:p>
          <a:p>
            <a:pPr lvl="1"/>
            <a:r>
              <a:rPr lang="fr-FR"/>
              <a:t>Accompagnement alimentaire,</a:t>
            </a:r>
          </a:p>
          <a:p>
            <a:pPr lvl="1"/>
            <a:r>
              <a:rPr lang="fr-FR"/>
              <a:t>Partenariat CAP Entreprises, </a:t>
            </a:r>
          </a:p>
          <a:p>
            <a:pPr lvl="1"/>
            <a:r>
              <a:rPr lang="fr-FR"/>
              <a:t>Partenariat Carsat Nord-est,</a:t>
            </a:r>
          </a:p>
          <a:p>
            <a:pPr lvl="1"/>
            <a:r>
              <a:rPr lang="fr-FR"/>
              <a:t>APPEL à Projet 2020 Conférence des financeurs,</a:t>
            </a:r>
          </a:p>
          <a:p>
            <a:pPr lvl="1"/>
            <a:r>
              <a:rPr lang="fr-FR"/>
              <a:t>Retour sur la réunion ANCV « Séniors en vacances »</a:t>
            </a:r>
          </a:p>
          <a:p>
            <a:pPr lvl="1"/>
            <a:r>
              <a:rPr lang="fr-FR"/>
              <a:t>Coordination des aides sociales facultatives</a:t>
            </a:r>
          </a:p>
          <a:p>
            <a:pPr lvl="1"/>
            <a:endParaRPr lang="fr-FR"/>
          </a:p>
          <a:p>
            <a:r>
              <a:rPr lang="fr-FR"/>
              <a:t>Organisation du CCAS</a:t>
            </a:r>
          </a:p>
          <a:p>
            <a:pPr lvl="1"/>
            <a:r>
              <a:rPr lang="fr-FR"/>
              <a:t>Recueil des Propositions d’organisation,</a:t>
            </a:r>
          </a:p>
          <a:p>
            <a:pPr lvl="1"/>
            <a:r>
              <a:rPr lang="fr-FR"/>
              <a:t>Débat sur la mise en place éventuelle de commissions/groupes de travail par thématique.</a:t>
            </a:r>
          </a:p>
          <a:p>
            <a:pPr lvl="1"/>
            <a:endParaRPr lang="fr-FR"/>
          </a:p>
          <a:p>
            <a:pPr lvl="1"/>
            <a:endParaRPr lang="fr-FR"/>
          </a:p>
        </p:txBody>
      </p:sp>
      <p:sp>
        <p:nvSpPr>
          <p:cNvPr id="6" name="Espace réservé du numéro de diapositive 5">
            <a:extLst>
              <a:ext uri="{FF2B5EF4-FFF2-40B4-BE49-F238E27FC236}">
                <a16:creationId xmlns:a16="http://schemas.microsoft.com/office/drawing/2014/main" xmlns="" id="{EEFAF7A1-0367-FC4C-A7C4-4E93FD9EB0F0}"/>
              </a:ext>
            </a:extLst>
          </p:cNvPr>
          <p:cNvSpPr>
            <a:spLocks noGrp="1"/>
          </p:cNvSpPr>
          <p:nvPr>
            <p:ph type="sldNum" sz="quarter" idx="12"/>
          </p:nvPr>
        </p:nvSpPr>
        <p:spPr/>
        <p:txBody>
          <a:bodyPr/>
          <a:lstStyle/>
          <a:p>
            <a:fld id="{6D22F896-40B5-4ADD-8801-0D06FADFA095}" type="slidenum">
              <a:rPr lang="en-US" smtClean="0"/>
              <a:t>2</a:t>
            </a:fld>
            <a:endParaRPr lang="en-US"/>
          </a:p>
        </p:txBody>
      </p:sp>
      <p:pic>
        <p:nvPicPr>
          <p:cNvPr id="7" name="Image 6" descr="Une image contenant signe, tenant, dessin, grand&#10;&#10;Description générée automatiquement">
            <a:extLst>
              <a:ext uri="{FF2B5EF4-FFF2-40B4-BE49-F238E27FC236}">
                <a16:creationId xmlns:a16="http://schemas.microsoft.com/office/drawing/2014/main" xmlns="" id="{A76592B0-7C4D-D34E-B8D0-F665575A124D}"/>
              </a:ext>
            </a:extLst>
          </p:cNvPr>
          <p:cNvPicPr>
            <a:picLocks noChangeAspect="1"/>
          </p:cNvPicPr>
          <p:nvPr/>
        </p:nvPicPr>
        <p:blipFill>
          <a:blip r:embed="rId2">
            <a:extLst>
              <a:ext uri="{837473B0-CC2E-450A-ABE3-18F120FF3D39}">
                <a1611:picAttrSrcUrl xmlns:a1611="http://schemas.microsoft.com/office/drawing/2016/11/main" xmlns="" r:id="rId3"/>
              </a:ext>
            </a:extLst>
          </a:blip>
          <a:stretch>
            <a:fillRect/>
          </a:stretch>
        </p:blipFill>
        <p:spPr>
          <a:xfrm>
            <a:off x="9900136" y="146907"/>
            <a:ext cx="1664475" cy="1337128"/>
          </a:xfrm>
          <a:prstGeom prst="rect">
            <a:avLst/>
          </a:prstGeom>
        </p:spPr>
      </p:pic>
      <p:sp>
        <p:nvSpPr>
          <p:cNvPr id="4" name="Espace réservé du pied de page 3">
            <a:extLst>
              <a:ext uri="{FF2B5EF4-FFF2-40B4-BE49-F238E27FC236}">
                <a16:creationId xmlns:a16="http://schemas.microsoft.com/office/drawing/2014/main" xmlns="" id="{B5DC36CE-B8D1-3743-8569-DA2DAF0927C7}"/>
              </a:ext>
            </a:extLst>
          </p:cNvPr>
          <p:cNvSpPr>
            <a:spLocks noGrp="1"/>
          </p:cNvSpPr>
          <p:nvPr>
            <p:ph type="ftr" sz="quarter" idx="11"/>
          </p:nvPr>
        </p:nvSpPr>
        <p:spPr/>
        <p:txBody>
          <a:bodyPr/>
          <a:lstStyle/>
          <a:p>
            <a:r>
              <a:rPr lang="en-US" dirty="0"/>
              <a:t>UDL/ Réunion ccas de </a:t>
            </a:r>
            <a:r>
              <a:rPr lang="en-US" dirty="0" err="1"/>
              <a:t>Faulx</a:t>
            </a:r>
            <a:r>
              <a:rPr lang="en-US" dirty="0"/>
              <a:t> du 5 </a:t>
            </a:r>
            <a:r>
              <a:rPr lang="en-US" dirty="0" err="1"/>
              <a:t>octobre</a:t>
            </a:r>
            <a:r>
              <a:rPr lang="en-US" dirty="0"/>
              <a:t> 2020</a:t>
            </a:r>
          </a:p>
        </p:txBody>
      </p:sp>
    </p:spTree>
    <p:extLst>
      <p:ext uri="{BB962C8B-B14F-4D97-AF65-F5344CB8AC3E}">
        <p14:creationId xmlns:p14="http://schemas.microsoft.com/office/powerpoint/2010/main" val="40802573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xmlns="" id="{2166CC71-281E-1442-92BB-BD06647CF23B}"/>
              </a:ext>
            </a:extLst>
          </p:cNvPr>
          <p:cNvSpPr>
            <a:spLocks noGrp="1"/>
          </p:cNvSpPr>
          <p:nvPr>
            <p:ph type="title"/>
          </p:nvPr>
        </p:nvSpPr>
        <p:spPr>
          <a:xfrm>
            <a:off x="913775" y="618517"/>
            <a:ext cx="10364451" cy="1098429"/>
          </a:xfrm>
        </p:spPr>
        <p:txBody>
          <a:bodyPr/>
          <a:lstStyle/>
          <a:p>
            <a:r>
              <a:rPr lang="fr-FR"/>
              <a:t>Mot du président</a:t>
            </a:r>
          </a:p>
        </p:txBody>
      </p:sp>
      <p:sp>
        <p:nvSpPr>
          <p:cNvPr id="3" name="Espace réservé du contenu 2">
            <a:extLst>
              <a:ext uri="{FF2B5EF4-FFF2-40B4-BE49-F238E27FC236}">
                <a16:creationId xmlns:a16="http://schemas.microsoft.com/office/drawing/2014/main" xmlns="" id="{7E1498D9-223C-7341-A7CC-69E0E8D5419B}"/>
              </a:ext>
            </a:extLst>
          </p:cNvPr>
          <p:cNvSpPr>
            <a:spLocks noGrp="1"/>
          </p:cNvSpPr>
          <p:nvPr>
            <p:ph sz="quarter" idx="13"/>
          </p:nvPr>
        </p:nvSpPr>
        <p:spPr>
          <a:xfrm>
            <a:off x="913774" y="1716946"/>
            <a:ext cx="10363826" cy="4295927"/>
          </a:xfrm>
        </p:spPr>
        <p:txBody>
          <a:bodyPr>
            <a:normAutofit fontScale="92500" lnSpcReduction="10000"/>
          </a:bodyPr>
          <a:lstStyle/>
          <a:p>
            <a:pPr lvl="1"/>
            <a:endParaRPr lang="fr-FR"/>
          </a:p>
          <a:p>
            <a:pPr lvl="1"/>
            <a:r>
              <a:rPr lang="fr-FR" sz="1400">
                <a:latin typeface="Arial" panose="020B0604020202020204" pitchFamily="34" charset="0"/>
                <a:cs typeface="Arial" panose="020B0604020202020204" pitchFamily="34" charset="0"/>
              </a:rPr>
              <a:t>Définition des priorités du </a:t>
            </a:r>
            <a:r>
              <a:rPr lang="fr-FR" sz="1400" err="1">
                <a:latin typeface="Arial" panose="020B0604020202020204" pitchFamily="34" charset="0"/>
                <a:cs typeface="Arial" panose="020B0604020202020204" pitchFamily="34" charset="0"/>
              </a:rPr>
              <a:t>ccas</a:t>
            </a:r>
            <a:r>
              <a:rPr lang="fr-FR" sz="1400">
                <a:latin typeface="Arial" panose="020B0604020202020204" pitchFamily="34" charset="0"/>
                <a:cs typeface="Arial" panose="020B0604020202020204" pitchFamily="34" charset="0"/>
              </a:rPr>
              <a:t> :</a:t>
            </a:r>
          </a:p>
          <a:p>
            <a:pPr lvl="2"/>
            <a:r>
              <a:rPr lang="fr-FR" sz="1200">
                <a:latin typeface="Arial" panose="020B0604020202020204" pitchFamily="34" charset="0"/>
                <a:cs typeface="Arial" panose="020B0604020202020204" pitchFamily="34" charset="0"/>
              </a:rPr>
              <a:t>S’adapter et prévenir les conséquences liées aux conditions sanitaires </a:t>
            </a:r>
            <a:r>
              <a:rPr lang="fr-FR" sz="1200" err="1">
                <a:latin typeface="Arial" panose="020B0604020202020204" pitchFamily="34" charset="0"/>
                <a:cs typeface="Arial" panose="020B0604020202020204" pitchFamily="34" charset="0"/>
              </a:rPr>
              <a:t>covid</a:t>
            </a:r>
            <a:r>
              <a:rPr lang="fr-FR" sz="1200">
                <a:latin typeface="Arial" panose="020B0604020202020204" pitchFamily="34" charset="0"/>
                <a:cs typeface="Arial" panose="020B0604020202020204" pitchFamily="34" charset="0"/>
              </a:rPr>
              <a:t> 19,</a:t>
            </a:r>
          </a:p>
          <a:p>
            <a:pPr lvl="2"/>
            <a:r>
              <a:rPr lang="fr-FR" sz="1200">
                <a:latin typeface="Arial" panose="020B0604020202020204" pitchFamily="34" charset="0"/>
                <a:cs typeface="Arial" panose="020B0604020202020204" pitchFamily="34" charset="0"/>
              </a:rPr>
              <a:t>Maintenir toutes les actions « socle » de la banque alimentaire, de la mutuelle,</a:t>
            </a:r>
          </a:p>
          <a:p>
            <a:pPr lvl="2"/>
            <a:r>
              <a:rPr lang="fr-FR" sz="1200">
                <a:latin typeface="Arial" panose="020B0604020202020204" pitchFamily="34" charset="0"/>
                <a:cs typeface="Arial" panose="020B0604020202020204" pitchFamily="34" charset="0"/>
              </a:rPr>
              <a:t>Veiller à répondre aux besoins de la population notamment des seniors, des demandeurs d’emploi,</a:t>
            </a:r>
          </a:p>
          <a:p>
            <a:pPr lvl="2"/>
            <a:r>
              <a:rPr lang="fr-FR" sz="1200">
                <a:latin typeface="Arial" panose="020B0604020202020204" pitchFamily="34" charset="0"/>
                <a:cs typeface="Arial" panose="020B0604020202020204" pitchFamily="34" charset="0"/>
              </a:rPr>
              <a:t>Chercher des possibilités de financement des actions à mettre en </a:t>
            </a:r>
            <a:r>
              <a:rPr lang="fr-FR" sz="1200" err="1">
                <a:latin typeface="Arial" panose="020B0604020202020204" pitchFamily="34" charset="0"/>
                <a:cs typeface="Arial" panose="020B0604020202020204" pitchFamily="34" charset="0"/>
              </a:rPr>
              <a:t>oeuvre</a:t>
            </a:r>
            <a:r>
              <a:rPr lang="fr-FR" sz="1200">
                <a:latin typeface="Arial" panose="020B0604020202020204" pitchFamily="34" charset="0"/>
                <a:cs typeface="Arial" panose="020B0604020202020204" pitchFamily="34" charset="0"/>
              </a:rPr>
              <a:t>,</a:t>
            </a:r>
          </a:p>
          <a:p>
            <a:pPr lvl="1"/>
            <a:r>
              <a:rPr lang="fr-FR" sz="1400">
                <a:latin typeface="Arial" panose="020B0604020202020204" pitchFamily="34" charset="0"/>
                <a:cs typeface="Arial" panose="020B0604020202020204" pitchFamily="34" charset="0"/>
              </a:rPr>
              <a:t>Le Bassin de Pompey, dans sa stratégie, va présenter prochainement, son pacte de gouvernance et les nouveaux groupes projet :</a:t>
            </a:r>
            <a:endParaRPr lang="fr-FR" sz="1200">
              <a:latin typeface="Arial" panose="020B0604020202020204" pitchFamily="34" charset="0"/>
              <a:cs typeface="Arial" panose="020B0604020202020204" pitchFamily="34" charset="0"/>
            </a:endParaRPr>
          </a:p>
          <a:p>
            <a:pPr lvl="3"/>
            <a:r>
              <a:rPr lang="fr-FR" sz="1200">
                <a:latin typeface="Arial" panose="020B0604020202020204" pitchFamily="34" charset="0"/>
                <a:cs typeface="Arial" panose="020B0604020202020204" pitchFamily="34" charset="0"/>
              </a:rPr>
              <a:t>Analyser comment s’inscrire dans cette démarche.</a:t>
            </a:r>
          </a:p>
          <a:p>
            <a:pPr lvl="1"/>
            <a:r>
              <a:rPr lang="fr-FR" sz="1400">
                <a:latin typeface="Arial" panose="020B0604020202020204" pitchFamily="34" charset="0"/>
                <a:cs typeface="Arial" panose="020B0604020202020204" pitchFamily="34" charset="0"/>
              </a:rPr>
              <a:t>Création d’un C.I.A.S. : poursuivre la recherche d’informations nécessaires à une création éventuelle :</a:t>
            </a:r>
          </a:p>
          <a:p>
            <a:pPr lvl="2"/>
            <a:r>
              <a:rPr lang="fr-FR" sz="1200">
                <a:latin typeface="Arial" panose="020B0604020202020204" pitchFamily="34" charset="0"/>
                <a:cs typeface="Arial" panose="020B0604020202020204" pitchFamily="34" charset="0"/>
              </a:rPr>
              <a:t>organiser une rencontre de la coordination de projets avec un responsable d’un C.I.A.S. existant</a:t>
            </a:r>
            <a:endParaRPr lang="fr-FR" sz="1400">
              <a:latin typeface="Arial" panose="020B0604020202020204" pitchFamily="34" charset="0"/>
              <a:cs typeface="Arial" panose="020B0604020202020204" pitchFamily="34" charset="0"/>
            </a:endParaRPr>
          </a:p>
          <a:p>
            <a:pPr lvl="1"/>
            <a:r>
              <a:rPr lang="fr-FR" sz="1400">
                <a:latin typeface="Arial" panose="020B0604020202020204" pitchFamily="34" charset="0"/>
                <a:cs typeface="Arial" panose="020B0604020202020204" pitchFamily="34" charset="0"/>
              </a:rPr>
              <a:t>Fonctionnement accueil mairie et CCAS</a:t>
            </a:r>
          </a:p>
          <a:p>
            <a:pPr lvl="2"/>
            <a:r>
              <a:rPr lang="fr-FR" sz="1200">
                <a:latin typeface="Arial" panose="020B0604020202020204" pitchFamily="34" charset="0"/>
                <a:cs typeface="Arial" panose="020B0604020202020204" pitchFamily="34" charset="0"/>
              </a:rPr>
              <a:t>Poursuivre l’enregistrement du suivi des diverses demandes,</a:t>
            </a:r>
          </a:p>
          <a:p>
            <a:pPr lvl="2"/>
            <a:r>
              <a:rPr lang="fr-FR" sz="1200">
                <a:latin typeface="Arial" panose="020B0604020202020204" pitchFamily="34" charset="0"/>
                <a:cs typeface="Arial" panose="020B0604020202020204" pitchFamily="34" charset="0"/>
              </a:rPr>
              <a:t>Orienter les  demandes vers la Vice présidente du CCAS qui à son tour transmettra vers le  ou les référents compétents.</a:t>
            </a:r>
          </a:p>
          <a:p>
            <a:pPr lvl="2"/>
            <a:endParaRPr lang="fr-FR" sz="1200">
              <a:latin typeface="Arial" panose="020B0604020202020204" pitchFamily="34" charset="0"/>
              <a:cs typeface="Arial" panose="020B0604020202020204" pitchFamily="34" charset="0"/>
            </a:endParaRPr>
          </a:p>
          <a:p>
            <a:pPr marL="914400" lvl="2" indent="0">
              <a:buNone/>
            </a:pPr>
            <a:endParaRPr lang="fr-FR" sz="1200">
              <a:latin typeface="Arial" panose="020B0604020202020204" pitchFamily="34" charset="0"/>
              <a:cs typeface="Arial" panose="020B0604020202020204" pitchFamily="34" charset="0"/>
            </a:endParaRPr>
          </a:p>
        </p:txBody>
      </p:sp>
      <p:sp>
        <p:nvSpPr>
          <p:cNvPr id="6" name="Espace réservé du numéro de diapositive 5">
            <a:extLst>
              <a:ext uri="{FF2B5EF4-FFF2-40B4-BE49-F238E27FC236}">
                <a16:creationId xmlns:a16="http://schemas.microsoft.com/office/drawing/2014/main" xmlns="" id="{EEFAF7A1-0367-FC4C-A7C4-4E93FD9EB0F0}"/>
              </a:ext>
            </a:extLst>
          </p:cNvPr>
          <p:cNvSpPr>
            <a:spLocks noGrp="1"/>
          </p:cNvSpPr>
          <p:nvPr>
            <p:ph type="sldNum" sz="quarter" idx="12"/>
          </p:nvPr>
        </p:nvSpPr>
        <p:spPr/>
        <p:txBody>
          <a:bodyPr/>
          <a:lstStyle/>
          <a:p>
            <a:fld id="{6D22F896-40B5-4ADD-8801-0D06FADFA095}" type="slidenum">
              <a:rPr lang="en-US" smtClean="0"/>
              <a:t>3</a:t>
            </a:fld>
            <a:endParaRPr lang="en-US"/>
          </a:p>
        </p:txBody>
      </p:sp>
      <p:pic>
        <p:nvPicPr>
          <p:cNvPr id="7" name="Image 6" descr="Une image contenant signe, tenant, dessin, grand&#10;&#10;Description générée automatiquement">
            <a:extLst>
              <a:ext uri="{FF2B5EF4-FFF2-40B4-BE49-F238E27FC236}">
                <a16:creationId xmlns:a16="http://schemas.microsoft.com/office/drawing/2014/main" xmlns="" id="{A76592B0-7C4D-D34E-B8D0-F665575A124D}"/>
              </a:ext>
            </a:extLst>
          </p:cNvPr>
          <p:cNvPicPr>
            <a:picLocks noChangeAspect="1"/>
          </p:cNvPicPr>
          <p:nvPr/>
        </p:nvPicPr>
        <p:blipFill>
          <a:blip r:embed="rId2">
            <a:extLst>
              <a:ext uri="{837473B0-CC2E-450A-ABE3-18F120FF3D39}">
                <a1611:picAttrSrcUrl xmlns:a1611="http://schemas.microsoft.com/office/drawing/2016/11/main" xmlns="" r:id="rId3"/>
              </a:ext>
            </a:extLst>
          </a:blip>
          <a:stretch>
            <a:fillRect/>
          </a:stretch>
        </p:blipFill>
        <p:spPr>
          <a:xfrm>
            <a:off x="9900136" y="146907"/>
            <a:ext cx="1664475" cy="1337128"/>
          </a:xfrm>
          <a:prstGeom prst="rect">
            <a:avLst/>
          </a:prstGeom>
        </p:spPr>
      </p:pic>
      <p:sp>
        <p:nvSpPr>
          <p:cNvPr id="4" name="Espace réservé du pied de page 3">
            <a:extLst>
              <a:ext uri="{FF2B5EF4-FFF2-40B4-BE49-F238E27FC236}">
                <a16:creationId xmlns:a16="http://schemas.microsoft.com/office/drawing/2014/main" xmlns="" id="{B5DC36CE-B8D1-3743-8569-DA2DAF0927C7}"/>
              </a:ext>
            </a:extLst>
          </p:cNvPr>
          <p:cNvSpPr>
            <a:spLocks noGrp="1"/>
          </p:cNvSpPr>
          <p:nvPr>
            <p:ph type="ftr" sz="quarter" idx="11"/>
          </p:nvPr>
        </p:nvSpPr>
        <p:spPr/>
        <p:txBody>
          <a:bodyPr/>
          <a:lstStyle/>
          <a:p>
            <a:r>
              <a:rPr lang="en-US" dirty="0"/>
              <a:t>UDL/ Réunion ccas de </a:t>
            </a:r>
            <a:r>
              <a:rPr lang="en-US" dirty="0" err="1"/>
              <a:t>Faulx</a:t>
            </a:r>
            <a:r>
              <a:rPr lang="en-US" dirty="0"/>
              <a:t> du 5 </a:t>
            </a:r>
            <a:r>
              <a:rPr lang="en-US" dirty="0" err="1"/>
              <a:t>octobre</a:t>
            </a:r>
            <a:r>
              <a:rPr lang="en-US" dirty="0"/>
              <a:t> 2020</a:t>
            </a:r>
          </a:p>
        </p:txBody>
      </p:sp>
    </p:spTree>
    <p:extLst>
      <p:ext uri="{BB962C8B-B14F-4D97-AF65-F5344CB8AC3E}">
        <p14:creationId xmlns:p14="http://schemas.microsoft.com/office/powerpoint/2010/main" val="16974267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xmlns="" id="{35C89DCE-DF84-D04E-9546-ACABB5660964}"/>
              </a:ext>
            </a:extLst>
          </p:cNvPr>
          <p:cNvSpPr>
            <a:spLocks noGrp="1"/>
          </p:cNvSpPr>
          <p:nvPr>
            <p:ph type="title"/>
          </p:nvPr>
        </p:nvSpPr>
        <p:spPr/>
        <p:txBody>
          <a:bodyPr/>
          <a:lstStyle/>
          <a:p>
            <a:r>
              <a:rPr lang="fr-FR"/>
              <a:t>Accompagnement alimentaire</a:t>
            </a:r>
          </a:p>
        </p:txBody>
      </p:sp>
      <p:sp>
        <p:nvSpPr>
          <p:cNvPr id="3" name="Espace réservé du contenu 2">
            <a:extLst>
              <a:ext uri="{FF2B5EF4-FFF2-40B4-BE49-F238E27FC236}">
                <a16:creationId xmlns:a16="http://schemas.microsoft.com/office/drawing/2014/main" xmlns="" id="{7A0D875F-D508-1E4D-A7C2-AB77840A6AA5}"/>
              </a:ext>
            </a:extLst>
          </p:cNvPr>
          <p:cNvSpPr>
            <a:spLocks noGrp="1"/>
          </p:cNvSpPr>
          <p:nvPr>
            <p:ph sz="quarter" idx="13"/>
          </p:nvPr>
        </p:nvSpPr>
        <p:spPr/>
        <p:txBody>
          <a:bodyPr/>
          <a:lstStyle/>
          <a:p>
            <a:pPr marL="457200" lvl="1" indent="0">
              <a:buNone/>
            </a:pPr>
            <a:r>
              <a:rPr lang="fr-FR">
                <a:latin typeface="Arial" panose="020B0604020202020204" pitchFamily="34" charset="0"/>
                <a:cs typeface="Arial" panose="020B0604020202020204" pitchFamily="34" charset="0"/>
              </a:rPr>
              <a:t>Poursuite des actions en cours sans difficultés à particulières,</a:t>
            </a:r>
          </a:p>
          <a:p>
            <a:pPr marL="457200" lvl="1" indent="0">
              <a:buNone/>
            </a:pPr>
            <a:r>
              <a:rPr lang="fr-FR">
                <a:latin typeface="Arial" panose="020B0604020202020204" pitchFamily="34" charset="0"/>
                <a:cs typeface="Arial" panose="020B0604020202020204" pitchFamily="34" charset="0"/>
              </a:rPr>
              <a:t>	</a:t>
            </a:r>
            <a:r>
              <a:rPr lang="fr-FR" sz="1400">
                <a:latin typeface="Arial" panose="020B0604020202020204" pitchFamily="34" charset="0"/>
                <a:cs typeface="Arial" panose="020B0604020202020204" pitchFamily="34" charset="0"/>
              </a:rPr>
              <a:t>14 familles sont concernées,</a:t>
            </a:r>
          </a:p>
          <a:p>
            <a:pPr marL="457200" lvl="1" indent="0">
              <a:buNone/>
            </a:pPr>
            <a:r>
              <a:rPr lang="fr-FR" sz="1400">
                <a:latin typeface="Arial" panose="020B0604020202020204" pitchFamily="34" charset="0"/>
                <a:cs typeface="Arial" panose="020B0604020202020204" pitchFamily="34" charset="0"/>
              </a:rPr>
              <a:t>	Maintien des précautions liées aux conditions sanitaires,</a:t>
            </a:r>
          </a:p>
          <a:p>
            <a:pPr marL="457200" lvl="1" indent="0">
              <a:buNone/>
            </a:pPr>
            <a:r>
              <a:rPr lang="fr-FR" sz="1400">
                <a:latin typeface="Arial" panose="020B0604020202020204" pitchFamily="34" charset="0"/>
                <a:cs typeface="Arial" panose="020B0604020202020204" pitchFamily="34" charset="0"/>
              </a:rPr>
              <a:t>	réflexion à mener pour la création d’un vestiaire social suite à un constat de besoins 	vestimentaires </a:t>
            </a:r>
          </a:p>
        </p:txBody>
      </p:sp>
      <p:sp>
        <p:nvSpPr>
          <p:cNvPr id="5" name="Espace réservé du numéro de diapositive 4">
            <a:extLst>
              <a:ext uri="{FF2B5EF4-FFF2-40B4-BE49-F238E27FC236}">
                <a16:creationId xmlns:a16="http://schemas.microsoft.com/office/drawing/2014/main" xmlns="" id="{6AC2F5B9-D4AA-C946-A72B-59B61D0ED6DC}"/>
              </a:ext>
            </a:extLst>
          </p:cNvPr>
          <p:cNvSpPr>
            <a:spLocks noGrp="1"/>
          </p:cNvSpPr>
          <p:nvPr>
            <p:ph type="sldNum" sz="quarter" idx="12"/>
          </p:nvPr>
        </p:nvSpPr>
        <p:spPr/>
        <p:txBody>
          <a:bodyPr/>
          <a:lstStyle/>
          <a:p>
            <a:fld id="{6D22F896-40B5-4ADD-8801-0D06FADFA095}" type="slidenum">
              <a:rPr lang="en-US" smtClean="0"/>
              <a:t>4</a:t>
            </a:fld>
            <a:endParaRPr lang="en-US"/>
          </a:p>
        </p:txBody>
      </p:sp>
      <p:pic>
        <p:nvPicPr>
          <p:cNvPr id="6" name="Image 5" descr="Une image contenant signe, tenant, dessin, grand&#10;&#10;Description générée automatiquement">
            <a:extLst>
              <a:ext uri="{FF2B5EF4-FFF2-40B4-BE49-F238E27FC236}">
                <a16:creationId xmlns:a16="http://schemas.microsoft.com/office/drawing/2014/main" xmlns="" id="{4262607F-2717-7648-99F2-628A42E0403B}"/>
              </a:ext>
            </a:extLst>
          </p:cNvPr>
          <p:cNvPicPr>
            <a:picLocks noChangeAspect="1"/>
          </p:cNvPicPr>
          <p:nvPr/>
        </p:nvPicPr>
        <p:blipFill>
          <a:blip r:embed="rId2">
            <a:extLst>
              <a:ext uri="{837473B0-CC2E-450A-ABE3-18F120FF3D39}">
                <a1611:picAttrSrcUrl xmlns:a1611="http://schemas.microsoft.com/office/drawing/2016/11/main" xmlns="" r:id="rId3"/>
              </a:ext>
            </a:extLst>
          </a:blip>
          <a:stretch>
            <a:fillRect/>
          </a:stretch>
        </p:blipFill>
        <p:spPr>
          <a:xfrm>
            <a:off x="9900136" y="146907"/>
            <a:ext cx="1664475" cy="1337128"/>
          </a:xfrm>
          <a:prstGeom prst="rect">
            <a:avLst/>
          </a:prstGeom>
        </p:spPr>
      </p:pic>
      <p:sp>
        <p:nvSpPr>
          <p:cNvPr id="7" name="Espace réservé du pied de page 6">
            <a:extLst>
              <a:ext uri="{FF2B5EF4-FFF2-40B4-BE49-F238E27FC236}">
                <a16:creationId xmlns:a16="http://schemas.microsoft.com/office/drawing/2014/main" xmlns="" id="{0038FB0B-2F10-7444-841F-6398CC41F152}"/>
              </a:ext>
            </a:extLst>
          </p:cNvPr>
          <p:cNvSpPr>
            <a:spLocks noGrp="1"/>
          </p:cNvSpPr>
          <p:nvPr>
            <p:ph type="ftr" sz="quarter" idx="11"/>
          </p:nvPr>
        </p:nvSpPr>
        <p:spPr/>
        <p:txBody>
          <a:bodyPr/>
          <a:lstStyle/>
          <a:p>
            <a:r>
              <a:rPr lang="en-US" dirty="0"/>
              <a:t>UDL/ Réunion ccas de </a:t>
            </a:r>
            <a:r>
              <a:rPr lang="en-US" dirty="0" err="1"/>
              <a:t>Faulx</a:t>
            </a:r>
            <a:r>
              <a:rPr lang="en-US" dirty="0"/>
              <a:t> du 5 </a:t>
            </a:r>
            <a:r>
              <a:rPr lang="en-US" dirty="0" err="1"/>
              <a:t>octobre</a:t>
            </a:r>
            <a:r>
              <a:rPr lang="en-US" dirty="0"/>
              <a:t> 2020</a:t>
            </a:r>
          </a:p>
        </p:txBody>
      </p:sp>
    </p:spTree>
    <p:extLst>
      <p:ext uri="{BB962C8B-B14F-4D97-AF65-F5344CB8AC3E}">
        <p14:creationId xmlns:p14="http://schemas.microsoft.com/office/powerpoint/2010/main" val="41945311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xmlns="" id="{C4BBEA73-1E3B-E842-B8FC-BB550994C027}"/>
              </a:ext>
            </a:extLst>
          </p:cNvPr>
          <p:cNvSpPr>
            <a:spLocks noGrp="1"/>
          </p:cNvSpPr>
          <p:nvPr>
            <p:ph type="title"/>
          </p:nvPr>
        </p:nvSpPr>
        <p:spPr>
          <a:xfrm>
            <a:off x="699247" y="428616"/>
            <a:ext cx="10578979" cy="1291946"/>
          </a:xfrm>
        </p:spPr>
        <p:txBody>
          <a:bodyPr>
            <a:normAutofit/>
          </a:bodyPr>
          <a:lstStyle/>
          <a:p>
            <a:r>
              <a:rPr lang="fr-FR" sz="2800">
                <a:latin typeface="Arial" panose="020B0604020202020204" pitchFamily="34" charset="0"/>
                <a:cs typeface="Arial" panose="020B0604020202020204" pitchFamily="34" charset="0"/>
              </a:rPr>
              <a:t>partenariat </a:t>
            </a:r>
            <a:br>
              <a:rPr lang="fr-FR" sz="2800">
                <a:latin typeface="Arial" panose="020B0604020202020204" pitchFamily="34" charset="0"/>
                <a:cs typeface="Arial" panose="020B0604020202020204" pitchFamily="34" charset="0"/>
              </a:rPr>
            </a:br>
            <a:r>
              <a:rPr lang="fr-FR" sz="2800">
                <a:latin typeface="Arial" panose="020B0604020202020204" pitchFamily="34" charset="0"/>
                <a:cs typeface="Arial" panose="020B0604020202020204" pitchFamily="34" charset="0"/>
              </a:rPr>
              <a:t>CCAS DE Faulx et Cap Entreprises VDL</a:t>
            </a:r>
          </a:p>
        </p:txBody>
      </p:sp>
      <p:sp>
        <p:nvSpPr>
          <p:cNvPr id="3" name="Espace réservé du contenu 2">
            <a:extLst>
              <a:ext uri="{FF2B5EF4-FFF2-40B4-BE49-F238E27FC236}">
                <a16:creationId xmlns:a16="http://schemas.microsoft.com/office/drawing/2014/main" xmlns="" id="{CD0AB3EB-3CB2-C140-A224-C46443EF8DDA}"/>
              </a:ext>
            </a:extLst>
          </p:cNvPr>
          <p:cNvSpPr>
            <a:spLocks noGrp="1"/>
          </p:cNvSpPr>
          <p:nvPr>
            <p:ph sz="quarter" idx="13"/>
          </p:nvPr>
        </p:nvSpPr>
        <p:spPr>
          <a:xfrm>
            <a:off x="806823" y="1990148"/>
            <a:ext cx="10363826" cy="3893127"/>
          </a:xfrm>
        </p:spPr>
        <p:txBody>
          <a:bodyPr>
            <a:normAutofit fontScale="40000" lnSpcReduction="20000"/>
          </a:bodyPr>
          <a:lstStyle/>
          <a:p>
            <a:endParaRPr lang="fr-FR" sz="1400">
              <a:latin typeface="Arial" panose="020B0604020202020204" pitchFamily="34" charset="0"/>
              <a:cs typeface="Arial" panose="020B0604020202020204" pitchFamily="34" charset="0"/>
            </a:endParaRPr>
          </a:p>
          <a:p>
            <a:r>
              <a:rPr lang="fr-FR">
                <a:latin typeface="Arial" panose="020B0604020202020204" pitchFamily="34" charset="0"/>
                <a:cs typeface="Arial" panose="020B0604020202020204" pitchFamily="34" charset="0"/>
              </a:rPr>
              <a:t> </a:t>
            </a:r>
            <a:r>
              <a:rPr lang="fr-FR" sz="3500">
                <a:latin typeface="Arial" panose="020B0604020202020204" pitchFamily="34" charset="0"/>
                <a:cs typeface="Arial" panose="020B0604020202020204" pitchFamily="34" charset="0"/>
              </a:rPr>
              <a:t>objectifs communs </a:t>
            </a:r>
            <a:r>
              <a:rPr lang="fr-FR" sz="1400">
                <a:latin typeface="Arial" panose="020B0604020202020204" pitchFamily="34" charset="0"/>
                <a:cs typeface="Arial" panose="020B0604020202020204" pitchFamily="34" charset="0"/>
              </a:rPr>
              <a:t>: </a:t>
            </a:r>
          </a:p>
          <a:p>
            <a:pPr lvl="1"/>
            <a:r>
              <a:rPr lang="fr-FR" sz="3000">
                <a:latin typeface="Arial" panose="020B0604020202020204" pitchFamily="34" charset="0"/>
                <a:cs typeface="Arial" panose="020B0604020202020204" pitchFamily="34" charset="0"/>
              </a:rPr>
              <a:t>favoriser l’accès à l’emploi rapide des demandeurs d’emploi de la commune,</a:t>
            </a:r>
          </a:p>
          <a:p>
            <a:pPr lvl="1"/>
            <a:r>
              <a:rPr lang="fr-FR" sz="3000">
                <a:latin typeface="Arial" panose="020B0604020202020204" pitchFamily="34" charset="0"/>
                <a:cs typeface="Arial" panose="020B0604020202020204" pitchFamily="34" charset="0"/>
              </a:rPr>
              <a:t>structurer les échanges existants par la formalisation d’une convention de partenariat</a:t>
            </a:r>
            <a:r>
              <a:rPr lang="fr-FR" sz="1700">
                <a:latin typeface="Arial" panose="020B0604020202020204" pitchFamily="34" charset="0"/>
                <a:cs typeface="Arial" panose="020B0604020202020204" pitchFamily="34" charset="0"/>
              </a:rPr>
              <a:t>.</a:t>
            </a:r>
          </a:p>
          <a:p>
            <a:pPr marL="457200" lvl="1" indent="0">
              <a:buNone/>
            </a:pPr>
            <a:endParaRPr lang="fr-FR" sz="1700">
              <a:latin typeface="Arial" panose="020B0604020202020204" pitchFamily="34" charset="0"/>
              <a:cs typeface="Arial" panose="020B0604020202020204" pitchFamily="34" charset="0"/>
            </a:endParaRPr>
          </a:p>
          <a:p>
            <a:r>
              <a:rPr lang="fr-FR" sz="2900" i="1">
                <a:latin typeface="Arial" panose="020B0604020202020204" pitchFamily="34" charset="0"/>
                <a:cs typeface="Arial" panose="020B0604020202020204" pitchFamily="34" charset="0"/>
              </a:rPr>
              <a:t>Une contrainte : veiller à travailler de façon cohérente avec les autres acteurs : mission locale, FL’JOB, Alliance Emploi.</a:t>
            </a:r>
          </a:p>
          <a:p>
            <a:pPr lvl="1"/>
            <a:r>
              <a:rPr lang="fr-FR" sz="2700" i="1">
                <a:latin typeface="Arial" panose="020B0604020202020204" pitchFamily="34" charset="0"/>
                <a:cs typeface="Arial" panose="020B0604020202020204" pitchFamily="34" charset="0"/>
              </a:rPr>
              <a:t>Réunion de travail avec FL’JOB prévue le 8 octobre 2020</a:t>
            </a:r>
          </a:p>
          <a:p>
            <a:endParaRPr lang="fr-FR" sz="2900" i="1">
              <a:latin typeface="Arial" panose="020B0604020202020204" pitchFamily="34" charset="0"/>
              <a:cs typeface="Arial" panose="020B0604020202020204" pitchFamily="34" charset="0"/>
            </a:endParaRPr>
          </a:p>
          <a:p>
            <a:r>
              <a:rPr lang="fr-FR" sz="3500">
                <a:latin typeface="Arial" panose="020B0604020202020204" pitchFamily="34" charset="0"/>
                <a:cs typeface="Arial" panose="020B0604020202020204" pitchFamily="34" charset="0"/>
              </a:rPr>
              <a:t>Cap EntrepriseS propose un accompagnement </a:t>
            </a:r>
            <a:r>
              <a:rPr lang="fr-FR" sz="1400">
                <a:latin typeface="Arial" panose="020B0604020202020204" pitchFamily="34" charset="0"/>
                <a:cs typeface="Arial" panose="020B0604020202020204" pitchFamily="34" charset="0"/>
              </a:rPr>
              <a:t>:</a:t>
            </a:r>
          </a:p>
          <a:p>
            <a:pPr lvl="1"/>
            <a:r>
              <a:rPr lang="fr-FR" sz="3000">
                <a:latin typeface="Arial" panose="020B0604020202020204" pitchFamily="34" charset="0"/>
                <a:cs typeface="Arial" panose="020B0604020202020204" pitchFamily="34" charset="0"/>
              </a:rPr>
              <a:t>individuel et personnalisé des demandeurs d’emploi et/ou en difficultés dans leur recherche d’emploi</a:t>
            </a:r>
          </a:p>
          <a:p>
            <a:pPr lvl="2"/>
            <a:r>
              <a:rPr lang="fr-FR" sz="3000">
                <a:latin typeface="Arial" panose="020B0604020202020204" pitchFamily="34" charset="0"/>
                <a:cs typeface="Arial" panose="020B0604020202020204" pitchFamily="34" charset="0"/>
              </a:rPr>
              <a:t>Qui vise à rendre plus autonome la personne dans sa recherche d’emploi,</a:t>
            </a:r>
          </a:p>
          <a:p>
            <a:pPr lvl="2"/>
            <a:r>
              <a:rPr lang="fr-FR" sz="3000">
                <a:latin typeface="Arial" panose="020B0604020202020204" pitchFamily="34" charset="0"/>
                <a:cs typeface="Arial" panose="020B0604020202020204" pitchFamily="34" charset="0"/>
              </a:rPr>
              <a:t>qui s’effectue de façon privilégiée avec avec les entreprises.</a:t>
            </a:r>
          </a:p>
        </p:txBody>
      </p:sp>
      <p:sp>
        <p:nvSpPr>
          <p:cNvPr id="5" name="Espace réservé du numéro de diapositive 4">
            <a:extLst>
              <a:ext uri="{FF2B5EF4-FFF2-40B4-BE49-F238E27FC236}">
                <a16:creationId xmlns:a16="http://schemas.microsoft.com/office/drawing/2014/main" xmlns="" id="{1B4DA04E-7F55-554A-B476-3F2E164ED716}"/>
              </a:ext>
            </a:extLst>
          </p:cNvPr>
          <p:cNvSpPr>
            <a:spLocks noGrp="1"/>
          </p:cNvSpPr>
          <p:nvPr>
            <p:ph type="sldNum" sz="quarter" idx="12"/>
          </p:nvPr>
        </p:nvSpPr>
        <p:spPr/>
        <p:txBody>
          <a:bodyPr/>
          <a:lstStyle/>
          <a:p>
            <a:fld id="{6D22F896-40B5-4ADD-8801-0D06FADFA095}" type="slidenum">
              <a:rPr lang="en-US" smtClean="0"/>
              <a:t>5</a:t>
            </a:fld>
            <a:endParaRPr lang="en-US"/>
          </a:p>
        </p:txBody>
      </p:sp>
      <p:sp>
        <p:nvSpPr>
          <p:cNvPr id="7" name="Rectangle 1">
            <a:extLst>
              <a:ext uri="{FF2B5EF4-FFF2-40B4-BE49-F238E27FC236}">
                <a16:creationId xmlns:a16="http://schemas.microsoft.com/office/drawing/2014/main" xmlns="" id="{7499D876-C3F7-2044-95C9-57DC10129BE5}"/>
              </a:ext>
            </a:extLst>
          </p:cNvPr>
          <p:cNvSpPr>
            <a:spLocks noChangeArrowheads="1"/>
          </p:cNvSpPr>
          <p:nvPr/>
        </p:nvSpPr>
        <p:spPr bwMode="auto">
          <a:xfrm>
            <a:off x="914400" y="36671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900" b="0" i="0" u="none" strike="noStrike" cap="none" normalizeH="0" baseline="0">
                <a:ln>
                  <a:noFill/>
                </a:ln>
                <a:solidFill>
                  <a:schemeClr val="tx1"/>
                </a:solidFill>
                <a:effectLst/>
                <a:latin typeface="Calibri" panose="020F0502020204030204" pitchFamily="34" charset="0"/>
              </a:rPr>
              <a:t/>
            </a:r>
            <a:br>
              <a:rPr kumimoji="0" lang="fr-FR" altLang="fr-FR" sz="900" b="0" i="0" u="none" strike="noStrike" cap="none" normalizeH="0" baseline="0">
                <a:ln>
                  <a:noFill/>
                </a:ln>
                <a:solidFill>
                  <a:schemeClr val="tx1"/>
                </a:solidFill>
                <a:effectLst/>
                <a:latin typeface="Calibri" panose="020F0502020204030204" pitchFamily="34" charset="0"/>
              </a:rPr>
            </a:br>
            <a:endParaRPr kumimoji="0" lang="fr-FR" altLang="fr-FR" sz="1800" b="0" i="0" u="none" strike="noStrike" cap="none" normalizeH="0" baseline="0">
              <a:ln>
                <a:noFill/>
              </a:ln>
              <a:solidFill>
                <a:schemeClr val="tx1"/>
              </a:solidFill>
              <a:effectLst/>
              <a:latin typeface="Arial" panose="020B0604020202020204" pitchFamily="34" charset="0"/>
            </a:endParaRPr>
          </a:p>
        </p:txBody>
      </p:sp>
      <p:pic>
        <p:nvPicPr>
          <p:cNvPr id="8" name="Image 7" descr="Une image contenant signe, tenant, dessin, grand&#10;&#10;Description générée automatiquement">
            <a:extLst>
              <a:ext uri="{FF2B5EF4-FFF2-40B4-BE49-F238E27FC236}">
                <a16:creationId xmlns:a16="http://schemas.microsoft.com/office/drawing/2014/main" xmlns="" id="{EF232517-3AD2-B544-A856-9BD752DBFFEB}"/>
              </a:ext>
            </a:extLst>
          </p:cNvPr>
          <p:cNvPicPr>
            <a:picLocks noChangeAspect="1"/>
          </p:cNvPicPr>
          <p:nvPr/>
        </p:nvPicPr>
        <p:blipFill>
          <a:blip r:embed="rId2">
            <a:extLst>
              <a:ext uri="{837473B0-CC2E-450A-ABE3-18F120FF3D39}">
                <a1611:picAttrSrcUrl xmlns:a1611="http://schemas.microsoft.com/office/drawing/2016/11/main" xmlns="" r:id="rId3"/>
              </a:ext>
            </a:extLst>
          </a:blip>
          <a:stretch>
            <a:fillRect/>
          </a:stretch>
        </p:blipFill>
        <p:spPr>
          <a:xfrm>
            <a:off x="9900136" y="146907"/>
            <a:ext cx="1664475" cy="1337128"/>
          </a:xfrm>
          <a:prstGeom prst="rect">
            <a:avLst/>
          </a:prstGeom>
        </p:spPr>
      </p:pic>
      <p:sp>
        <p:nvSpPr>
          <p:cNvPr id="6" name="Espace réservé du pied de page 5">
            <a:extLst>
              <a:ext uri="{FF2B5EF4-FFF2-40B4-BE49-F238E27FC236}">
                <a16:creationId xmlns:a16="http://schemas.microsoft.com/office/drawing/2014/main" xmlns="" id="{C72023E9-A1CB-624F-BC08-4C12A9AA4466}"/>
              </a:ext>
            </a:extLst>
          </p:cNvPr>
          <p:cNvSpPr>
            <a:spLocks noGrp="1"/>
          </p:cNvSpPr>
          <p:nvPr>
            <p:ph type="ftr" sz="quarter" idx="11"/>
          </p:nvPr>
        </p:nvSpPr>
        <p:spPr/>
        <p:txBody>
          <a:bodyPr/>
          <a:lstStyle/>
          <a:p>
            <a:r>
              <a:rPr lang="en-US" dirty="0"/>
              <a:t>UDL/ Réunion ccas de </a:t>
            </a:r>
            <a:r>
              <a:rPr lang="en-US" dirty="0" err="1"/>
              <a:t>Faulx</a:t>
            </a:r>
            <a:r>
              <a:rPr lang="en-US" dirty="0"/>
              <a:t> du 5 </a:t>
            </a:r>
            <a:r>
              <a:rPr lang="en-US" dirty="0" err="1"/>
              <a:t>octobre</a:t>
            </a:r>
            <a:r>
              <a:rPr lang="en-US" dirty="0"/>
              <a:t> 2020</a:t>
            </a:r>
          </a:p>
        </p:txBody>
      </p:sp>
    </p:spTree>
    <p:extLst>
      <p:ext uri="{BB962C8B-B14F-4D97-AF65-F5344CB8AC3E}">
        <p14:creationId xmlns:p14="http://schemas.microsoft.com/office/powerpoint/2010/main" val="36043423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xmlns="" id="{C4BBEA73-1E3B-E842-B8FC-BB550994C027}"/>
              </a:ext>
            </a:extLst>
          </p:cNvPr>
          <p:cNvSpPr>
            <a:spLocks noGrp="1"/>
          </p:cNvSpPr>
          <p:nvPr>
            <p:ph type="title"/>
          </p:nvPr>
        </p:nvSpPr>
        <p:spPr>
          <a:xfrm>
            <a:off x="699247" y="467297"/>
            <a:ext cx="10578979" cy="1291946"/>
          </a:xfrm>
        </p:spPr>
        <p:txBody>
          <a:bodyPr>
            <a:normAutofit/>
          </a:bodyPr>
          <a:lstStyle/>
          <a:p>
            <a:r>
              <a:rPr lang="fr-FR" sz="2800">
                <a:latin typeface="Arial" panose="020B0604020202020204" pitchFamily="34" charset="0"/>
                <a:cs typeface="Arial" panose="020B0604020202020204" pitchFamily="34" charset="0"/>
              </a:rPr>
              <a:t>partenariat </a:t>
            </a:r>
            <a:br>
              <a:rPr lang="fr-FR" sz="2800">
                <a:latin typeface="Arial" panose="020B0604020202020204" pitchFamily="34" charset="0"/>
                <a:cs typeface="Arial" panose="020B0604020202020204" pitchFamily="34" charset="0"/>
              </a:rPr>
            </a:br>
            <a:r>
              <a:rPr lang="fr-FR" sz="2800">
                <a:latin typeface="Arial" panose="020B0604020202020204" pitchFamily="34" charset="0"/>
                <a:cs typeface="Arial" panose="020B0604020202020204" pitchFamily="34" charset="0"/>
              </a:rPr>
              <a:t>CCAS DE Faulx et Cap Entreprises vdl</a:t>
            </a:r>
          </a:p>
        </p:txBody>
      </p:sp>
      <p:sp>
        <p:nvSpPr>
          <p:cNvPr id="3" name="Espace réservé du contenu 2">
            <a:extLst>
              <a:ext uri="{FF2B5EF4-FFF2-40B4-BE49-F238E27FC236}">
                <a16:creationId xmlns:a16="http://schemas.microsoft.com/office/drawing/2014/main" xmlns="" id="{CD0AB3EB-3CB2-C140-A224-C46443EF8DDA}"/>
              </a:ext>
            </a:extLst>
          </p:cNvPr>
          <p:cNvSpPr>
            <a:spLocks noGrp="1"/>
          </p:cNvSpPr>
          <p:nvPr>
            <p:ph sz="quarter" idx="13"/>
          </p:nvPr>
        </p:nvSpPr>
        <p:spPr>
          <a:xfrm>
            <a:off x="806823" y="1343891"/>
            <a:ext cx="10363826" cy="4539384"/>
          </a:xfrm>
        </p:spPr>
        <p:txBody>
          <a:bodyPr>
            <a:normAutofit fontScale="92500" lnSpcReduction="10000"/>
          </a:bodyPr>
          <a:lstStyle/>
          <a:p>
            <a:endParaRPr lang="fr-FR" sz="1400">
              <a:latin typeface="Arial" panose="020B0604020202020204" pitchFamily="34" charset="0"/>
              <a:cs typeface="Arial" panose="020B0604020202020204" pitchFamily="34" charset="0"/>
            </a:endParaRPr>
          </a:p>
          <a:p>
            <a:pPr marL="0" indent="0">
              <a:buNone/>
            </a:pPr>
            <a:endParaRPr lang="fr-FR" sz="1400">
              <a:latin typeface="Arial" panose="020B0604020202020204" pitchFamily="34" charset="0"/>
              <a:cs typeface="Arial" panose="020B0604020202020204" pitchFamily="34" charset="0"/>
            </a:endParaRPr>
          </a:p>
          <a:p>
            <a:r>
              <a:rPr lang="fr-FR" sz="1600">
                <a:latin typeface="Arial" panose="020B0604020202020204" pitchFamily="34" charset="0"/>
                <a:cs typeface="Arial" panose="020B0604020202020204" pitchFamily="34" charset="0"/>
              </a:rPr>
              <a:t>Une négociation est en cours et une première proposition de convention nous sera soumise la première quinzaine d’octobre 2020 par</a:t>
            </a:r>
            <a:r>
              <a:rPr lang="fr-FR" sz="2200">
                <a:latin typeface="Arial" panose="020B0604020202020204" pitchFamily="34" charset="0"/>
                <a:cs typeface="Arial" panose="020B0604020202020204" pitchFamily="34" charset="0"/>
              </a:rPr>
              <a:t> </a:t>
            </a:r>
            <a:r>
              <a:rPr lang="fr-FR" sz="1600">
                <a:latin typeface="Arial" panose="020B0604020202020204" pitchFamily="34" charset="0"/>
                <a:cs typeface="Arial" panose="020B0604020202020204" pitchFamily="34" charset="0"/>
              </a:rPr>
              <a:t>la Nouvelle directrice de Cap entreprises, madame laetitia di blasio :</a:t>
            </a:r>
          </a:p>
          <a:p>
            <a:endParaRPr lang="fr-FR" sz="1600">
              <a:latin typeface="Arial" panose="020B0604020202020204" pitchFamily="34" charset="0"/>
              <a:cs typeface="Arial" panose="020B0604020202020204" pitchFamily="34" charset="0"/>
            </a:endParaRPr>
          </a:p>
          <a:p>
            <a:pPr lvl="1"/>
            <a:r>
              <a:rPr lang="fr-FR" sz="1400">
                <a:latin typeface="Arial" panose="020B0604020202020204" pitchFamily="34" charset="0"/>
                <a:cs typeface="Arial" panose="020B0604020202020204" pitchFamily="34" charset="0"/>
              </a:rPr>
              <a:t>cette convention devrait s’articuler autour de  six axes :</a:t>
            </a:r>
          </a:p>
          <a:p>
            <a:pPr lvl="2"/>
            <a:r>
              <a:rPr lang="fr-FR" sz="1400">
                <a:latin typeface="Arial" panose="020B0604020202020204" pitchFamily="34" charset="0"/>
                <a:cs typeface="Arial" panose="020B0604020202020204" pitchFamily="34" charset="0"/>
              </a:rPr>
              <a:t>Information des demandeurs d’emploi</a:t>
            </a:r>
          </a:p>
          <a:p>
            <a:pPr lvl="2"/>
            <a:r>
              <a:rPr lang="fr-FR" sz="1400">
                <a:latin typeface="Arial" panose="020B0604020202020204" pitchFamily="34" charset="0"/>
                <a:cs typeface="Arial" panose="020B0604020202020204" pitchFamily="34" charset="0"/>
              </a:rPr>
              <a:t>Orientation et prescription,</a:t>
            </a:r>
          </a:p>
          <a:p>
            <a:pPr lvl="2"/>
            <a:r>
              <a:rPr lang="fr-FR" sz="1400">
                <a:latin typeface="Arial" panose="020B0604020202020204" pitchFamily="34" charset="0"/>
                <a:cs typeface="Arial" panose="020B0604020202020204" pitchFamily="34" charset="0"/>
              </a:rPr>
              <a:t>Modalités de prise en charge,</a:t>
            </a:r>
          </a:p>
          <a:p>
            <a:pPr lvl="2"/>
            <a:r>
              <a:rPr lang="fr-FR" sz="1400">
                <a:latin typeface="Arial" panose="020B0604020202020204" pitchFamily="34" charset="0"/>
                <a:cs typeface="Arial" panose="020B0604020202020204" pitchFamily="34" charset="0"/>
              </a:rPr>
              <a:t>Retours quantitatifs et qualitatifs des prises en charge,</a:t>
            </a:r>
          </a:p>
          <a:p>
            <a:pPr lvl="2"/>
            <a:r>
              <a:rPr lang="fr-FR" sz="1400">
                <a:latin typeface="Arial" panose="020B0604020202020204" pitchFamily="34" charset="0"/>
                <a:cs typeface="Arial" panose="020B0604020202020204" pitchFamily="34" charset="0"/>
              </a:rPr>
              <a:t>Actions communes de communication,</a:t>
            </a:r>
          </a:p>
          <a:p>
            <a:pPr lvl="2"/>
            <a:r>
              <a:rPr lang="fr-FR" sz="1400">
                <a:latin typeface="Arial" panose="020B0604020202020204" pitchFamily="34" charset="0"/>
                <a:cs typeface="Arial" panose="020B0604020202020204" pitchFamily="34" charset="0"/>
              </a:rPr>
              <a:t>Bilan annuel de la convention</a:t>
            </a:r>
          </a:p>
          <a:p>
            <a:pPr lvl="2"/>
            <a:endParaRPr lang="fr-FR" sz="1000">
              <a:latin typeface="Arial" panose="020B0604020202020204" pitchFamily="34" charset="0"/>
              <a:cs typeface="Arial" panose="020B0604020202020204" pitchFamily="34" charset="0"/>
            </a:endParaRPr>
          </a:p>
          <a:p>
            <a:pPr marL="457200" lvl="1" indent="0">
              <a:buNone/>
            </a:pPr>
            <a:r>
              <a:rPr lang="fr-FR" sz="1200">
                <a:latin typeface="Arial" panose="020B0604020202020204" pitchFamily="34" charset="0"/>
                <a:cs typeface="Arial" panose="020B0604020202020204" pitchFamily="34" charset="0"/>
              </a:rPr>
              <a:t>	</a:t>
            </a:r>
          </a:p>
          <a:p>
            <a:pPr marL="457200" lvl="1" indent="0">
              <a:buNone/>
            </a:pPr>
            <a:endParaRPr lang="fr-FR" sz="1400">
              <a:latin typeface="Arial" panose="020B0604020202020204" pitchFamily="34" charset="0"/>
              <a:cs typeface="Arial" panose="020B0604020202020204" pitchFamily="34" charset="0"/>
            </a:endParaRPr>
          </a:p>
          <a:p>
            <a:endParaRPr lang="fr-FR" sz="1400">
              <a:latin typeface="Arial" panose="020B0604020202020204" pitchFamily="34" charset="0"/>
              <a:cs typeface="Arial" panose="020B0604020202020204" pitchFamily="34" charset="0"/>
            </a:endParaRPr>
          </a:p>
        </p:txBody>
      </p:sp>
      <p:sp>
        <p:nvSpPr>
          <p:cNvPr id="5" name="Espace réservé du numéro de diapositive 4">
            <a:extLst>
              <a:ext uri="{FF2B5EF4-FFF2-40B4-BE49-F238E27FC236}">
                <a16:creationId xmlns:a16="http://schemas.microsoft.com/office/drawing/2014/main" xmlns="" id="{1B4DA04E-7F55-554A-B476-3F2E164ED716}"/>
              </a:ext>
            </a:extLst>
          </p:cNvPr>
          <p:cNvSpPr>
            <a:spLocks noGrp="1"/>
          </p:cNvSpPr>
          <p:nvPr>
            <p:ph type="sldNum" sz="quarter" idx="12"/>
          </p:nvPr>
        </p:nvSpPr>
        <p:spPr/>
        <p:txBody>
          <a:bodyPr/>
          <a:lstStyle/>
          <a:p>
            <a:fld id="{6D22F896-40B5-4ADD-8801-0D06FADFA095}" type="slidenum">
              <a:rPr lang="en-US" smtClean="0"/>
              <a:t>6</a:t>
            </a:fld>
            <a:endParaRPr lang="en-US"/>
          </a:p>
        </p:txBody>
      </p:sp>
      <p:sp>
        <p:nvSpPr>
          <p:cNvPr id="7" name="Rectangle 1">
            <a:extLst>
              <a:ext uri="{FF2B5EF4-FFF2-40B4-BE49-F238E27FC236}">
                <a16:creationId xmlns:a16="http://schemas.microsoft.com/office/drawing/2014/main" xmlns="" id="{7499D876-C3F7-2044-95C9-57DC10129BE5}"/>
              </a:ext>
            </a:extLst>
          </p:cNvPr>
          <p:cNvSpPr>
            <a:spLocks noChangeArrowheads="1"/>
          </p:cNvSpPr>
          <p:nvPr/>
        </p:nvSpPr>
        <p:spPr bwMode="auto">
          <a:xfrm>
            <a:off x="914400" y="36671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900" b="0" i="0" u="none" strike="noStrike" cap="none" normalizeH="0" baseline="0">
                <a:ln>
                  <a:noFill/>
                </a:ln>
                <a:solidFill>
                  <a:schemeClr val="tx1"/>
                </a:solidFill>
                <a:effectLst/>
                <a:latin typeface="Calibri" panose="020F0502020204030204" pitchFamily="34" charset="0"/>
              </a:rPr>
              <a:t/>
            </a:r>
            <a:br>
              <a:rPr kumimoji="0" lang="fr-FR" altLang="fr-FR" sz="900" b="0" i="0" u="none" strike="noStrike" cap="none" normalizeH="0" baseline="0">
                <a:ln>
                  <a:noFill/>
                </a:ln>
                <a:solidFill>
                  <a:schemeClr val="tx1"/>
                </a:solidFill>
                <a:effectLst/>
                <a:latin typeface="Calibri" panose="020F0502020204030204" pitchFamily="34" charset="0"/>
              </a:rPr>
            </a:br>
            <a:endParaRPr kumimoji="0" lang="fr-FR" altLang="fr-FR" sz="1800" b="0" i="0" u="none" strike="noStrike" cap="none" normalizeH="0" baseline="0">
              <a:ln>
                <a:noFill/>
              </a:ln>
              <a:solidFill>
                <a:schemeClr val="tx1"/>
              </a:solidFill>
              <a:effectLst/>
              <a:latin typeface="Arial" panose="020B0604020202020204" pitchFamily="34" charset="0"/>
            </a:endParaRPr>
          </a:p>
        </p:txBody>
      </p:sp>
      <p:pic>
        <p:nvPicPr>
          <p:cNvPr id="8" name="Image 7" descr="Une image contenant signe, tenant, dessin, grand&#10;&#10;Description générée automatiquement">
            <a:extLst>
              <a:ext uri="{FF2B5EF4-FFF2-40B4-BE49-F238E27FC236}">
                <a16:creationId xmlns:a16="http://schemas.microsoft.com/office/drawing/2014/main" xmlns="" id="{95589924-DD6A-A44C-80A6-36D332F771BA}"/>
              </a:ext>
            </a:extLst>
          </p:cNvPr>
          <p:cNvPicPr>
            <a:picLocks noChangeAspect="1"/>
          </p:cNvPicPr>
          <p:nvPr/>
        </p:nvPicPr>
        <p:blipFill>
          <a:blip r:embed="rId2">
            <a:extLst>
              <a:ext uri="{837473B0-CC2E-450A-ABE3-18F120FF3D39}">
                <a1611:picAttrSrcUrl xmlns:a1611="http://schemas.microsoft.com/office/drawing/2016/11/main" xmlns="" r:id="rId3"/>
              </a:ext>
            </a:extLst>
          </a:blip>
          <a:stretch>
            <a:fillRect/>
          </a:stretch>
        </p:blipFill>
        <p:spPr>
          <a:xfrm>
            <a:off x="9900136" y="146907"/>
            <a:ext cx="1664475" cy="1337128"/>
          </a:xfrm>
          <a:prstGeom prst="rect">
            <a:avLst/>
          </a:prstGeom>
        </p:spPr>
      </p:pic>
      <p:sp>
        <p:nvSpPr>
          <p:cNvPr id="6" name="Espace réservé du pied de page 5">
            <a:extLst>
              <a:ext uri="{FF2B5EF4-FFF2-40B4-BE49-F238E27FC236}">
                <a16:creationId xmlns:a16="http://schemas.microsoft.com/office/drawing/2014/main" xmlns="" id="{CD8E8A8E-B404-544F-B493-C89B181FB8C0}"/>
              </a:ext>
            </a:extLst>
          </p:cNvPr>
          <p:cNvSpPr>
            <a:spLocks noGrp="1"/>
          </p:cNvSpPr>
          <p:nvPr>
            <p:ph type="ftr" sz="quarter" idx="11"/>
          </p:nvPr>
        </p:nvSpPr>
        <p:spPr/>
        <p:txBody>
          <a:bodyPr/>
          <a:lstStyle/>
          <a:p>
            <a:r>
              <a:rPr lang="en-US" dirty="0"/>
              <a:t>UDL/ Réunion ccas de </a:t>
            </a:r>
            <a:r>
              <a:rPr lang="en-US" dirty="0" err="1"/>
              <a:t>Faulx</a:t>
            </a:r>
            <a:r>
              <a:rPr lang="en-US" dirty="0"/>
              <a:t> du 5 </a:t>
            </a:r>
            <a:r>
              <a:rPr lang="en-US" dirty="0" err="1"/>
              <a:t>octobre</a:t>
            </a:r>
            <a:r>
              <a:rPr lang="en-US" dirty="0"/>
              <a:t> 2020</a:t>
            </a:r>
          </a:p>
        </p:txBody>
      </p:sp>
    </p:spTree>
    <p:extLst>
      <p:ext uri="{BB962C8B-B14F-4D97-AF65-F5344CB8AC3E}">
        <p14:creationId xmlns:p14="http://schemas.microsoft.com/office/powerpoint/2010/main" val="42228707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xmlns="" id="{8EE9D4F5-24F8-0240-8FA6-A7B145035309}"/>
              </a:ext>
            </a:extLst>
          </p:cNvPr>
          <p:cNvSpPr>
            <a:spLocks noGrp="1"/>
          </p:cNvSpPr>
          <p:nvPr>
            <p:ph type="title"/>
          </p:nvPr>
        </p:nvSpPr>
        <p:spPr>
          <a:xfrm>
            <a:off x="913775" y="618518"/>
            <a:ext cx="10364451" cy="870832"/>
          </a:xfrm>
        </p:spPr>
        <p:txBody>
          <a:bodyPr>
            <a:normAutofit/>
          </a:bodyPr>
          <a:lstStyle/>
          <a:p>
            <a:r>
              <a:rPr lang="fr-FR" sz="2800">
                <a:latin typeface="Arial" panose="020B0604020202020204" pitchFamily="34" charset="0"/>
                <a:cs typeface="Arial" panose="020B0604020202020204" pitchFamily="34" charset="0"/>
              </a:rPr>
              <a:t>Partenariat</a:t>
            </a:r>
            <a:br>
              <a:rPr lang="fr-FR" sz="2800">
                <a:latin typeface="Arial" panose="020B0604020202020204" pitchFamily="34" charset="0"/>
                <a:cs typeface="Arial" panose="020B0604020202020204" pitchFamily="34" charset="0"/>
              </a:rPr>
            </a:br>
            <a:r>
              <a:rPr lang="fr-FR" sz="2800">
                <a:latin typeface="Arial" panose="020B0604020202020204" pitchFamily="34" charset="0"/>
                <a:cs typeface="Arial" panose="020B0604020202020204" pitchFamily="34" charset="0"/>
              </a:rPr>
              <a:t>CCAS de faulx et carsat nord-est</a:t>
            </a:r>
          </a:p>
        </p:txBody>
      </p:sp>
      <p:sp>
        <p:nvSpPr>
          <p:cNvPr id="3" name="Espace réservé du contenu 2">
            <a:extLst>
              <a:ext uri="{FF2B5EF4-FFF2-40B4-BE49-F238E27FC236}">
                <a16:creationId xmlns:a16="http://schemas.microsoft.com/office/drawing/2014/main" xmlns="" id="{F94F2B0E-5476-4A4B-B353-34262783A93C}"/>
              </a:ext>
            </a:extLst>
          </p:cNvPr>
          <p:cNvSpPr>
            <a:spLocks noGrp="1"/>
          </p:cNvSpPr>
          <p:nvPr>
            <p:ph sz="quarter" idx="13"/>
          </p:nvPr>
        </p:nvSpPr>
        <p:spPr>
          <a:xfrm>
            <a:off x="665018" y="1854474"/>
            <a:ext cx="10612582" cy="4028801"/>
          </a:xfrm>
        </p:spPr>
        <p:txBody>
          <a:bodyPr>
            <a:normAutofit/>
          </a:bodyPr>
          <a:lstStyle/>
          <a:p>
            <a:r>
              <a:rPr lang="fr-FR" sz="1400">
                <a:latin typeface="Arial" panose="020B0604020202020204" pitchFamily="34" charset="0"/>
                <a:cs typeface="Arial" panose="020B0604020202020204" pitchFamily="34" charset="0"/>
              </a:rPr>
              <a:t>L’objectif est de permettre à nos retraités et futurs retraités du régime général rencontrant des difficultés d’être accompagnés dans leurs démarches avec la carsat nord-est dans les domaines de la retraite et de l’action sociale « bien vieillir ».</a:t>
            </a:r>
          </a:p>
          <a:p>
            <a:endParaRPr lang="fr-FR" sz="1400">
              <a:latin typeface="Arial" panose="020B0604020202020204" pitchFamily="34" charset="0"/>
              <a:cs typeface="Arial" panose="020B0604020202020204" pitchFamily="34" charset="0"/>
            </a:endParaRPr>
          </a:p>
          <a:p>
            <a:r>
              <a:rPr lang="fr-FR" sz="1400">
                <a:latin typeface="Arial" panose="020B0604020202020204" pitchFamily="34" charset="0"/>
                <a:cs typeface="Arial" panose="020B0604020202020204" pitchFamily="34" charset="0"/>
              </a:rPr>
              <a:t>Une réunion de travail a eu lieu le 14 septembre 2020 dans les locaux de la carsat nord-est avec la direction des partenariats.</a:t>
            </a:r>
          </a:p>
          <a:p>
            <a:endParaRPr lang="fr-FR" sz="1400">
              <a:latin typeface="Arial" panose="020B0604020202020204" pitchFamily="34" charset="0"/>
              <a:cs typeface="Arial" panose="020B0604020202020204" pitchFamily="34" charset="0"/>
            </a:endParaRPr>
          </a:p>
          <a:p>
            <a:r>
              <a:rPr lang="fr-FR" sz="1400">
                <a:latin typeface="Arial" panose="020B0604020202020204" pitchFamily="34" charset="0"/>
                <a:cs typeface="Arial" panose="020B0604020202020204" pitchFamily="34" charset="0"/>
              </a:rPr>
              <a:t> les besoins de notre population âgée ont été partagés et notre demande de conventionnement sera présentée  aux comité opérationnel  et comité de pilotage. </a:t>
            </a:r>
          </a:p>
          <a:p>
            <a:endParaRPr lang="fr-FR" sz="1400">
              <a:latin typeface="Arial" panose="020B0604020202020204" pitchFamily="34" charset="0"/>
              <a:cs typeface="Arial" panose="020B0604020202020204" pitchFamily="34" charset="0"/>
            </a:endParaRPr>
          </a:p>
          <a:p>
            <a:r>
              <a:rPr lang="fr-FR" sz="1400">
                <a:latin typeface="Arial" panose="020B0604020202020204" pitchFamily="34" charset="0"/>
                <a:cs typeface="Arial" panose="020B0604020202020204" pitchFamily="34" charset="0"/>
              </a:rPr>
              <a:t>Si la demande est acceptée, les modalités précises devront être déterminées lors de réunions de travail avec les services techniques carsat nord-est.</a:t>
            </a:r>
          </a:p>
        </p:txBody>
      </p:sp>
      <p:sp>
        <p:nvSpPr>
          <p:cNvPr id="5" name="Espace réservé du numéro de diapositive 4">
            <a:extLst>
              <a:ext uri="{FF2B5EF4-FFF2-40B4-BE49-F238E27FC236}">
                <a16:creationId xmlns:a16="http://schemas.microsoft.com/office/drawing/2014/main" xmlns="" id="{2DFB6271-B559-844A-AA5A-9FC7BC8E8718}"/>
              </a:ext>
            </a:extLst>
          </p:cNvPr>
          <p:cNvSpPr>
            <a:spLocks noGrp="1"/>
          </p:cNvSpPr>
          <p:nvPr>
            <p:ph type="sldNum" sz="quarter" idx="12"/>
          </p:nvPr>
        </p:nvSpPr>
        <p:spPr/>
        <p:txBody>
          <a:bodyPr/>
          <a:lstStyle/>
          <a:p>
            <a:fld id="{6D22F896-40B5-4ADD-8801-0D06FADFA095}" type="slidenum">
              <a:rPr lang="en-US" smtClean="0"/>
              <a:t>7</a:t>
            </a:fld>
            <a:endParaRPr lang="en-US"/>
          </a:p>
        </p:txBody>
      </p:sp>
      <p:pic>
        <p:nvPicPr>
          <p:cNvPr id="6" name="Image 5" descr="Une image contenant signe, tenant, dessin, grand&#10;&#10;Description générée automatiquement">
            <a:extLst>
              <a:ext uri="{FF2B5EF4-FFF2-40B4-BE49-F238E27FC236}">
                <a16:creationId xmlns:a16="http://schemas.microsoft.com/office/drawing/2014/main" xmlns="" id="{8A9712F4-72AE-D44C-8D92-AB47C47B4855}"/>
              </a:ext>
            </a:extLst>
          </p:cNvPr>
          <p:cNvPicPr>
            <a:picLocks noChangeAspect="1"/>
          </p:cNvPicPr>
          <p:nvPr/>
        </p:nvPicPr>
        <p:blipFill>
          <a:blip r:embed="rId2">
            <a:extLst>
              <a:ext uri="{837473B0-CC2E-450A-ABE3-18F120FF3D39}">
                <a1611:picAttrSrcUrl xmlns:a1611="http://schemas.microsoft.com/office/drawing/2016/11/main" xmlns="" r:id="rId3"/>
              </a:ext>
            </a:extLst>
          </a:blip>
          <a:stretch>
            <a:fillRect/>
          </a:stretch>
        </p:blipFill>
        <p:spPr>
          <a:xfrm>
            <a:off x="9900136" y="146907"/>
            <a:ext cx="1664475" cy="1337128"/>
          </a:xfrm>
          <a:prstGeom prst="rect">
            <a:avLst/>
          </a:prstGeom>
        </p:spPr>
      </p:pic>
      <p:sp>
        <p:nvSpPr>
          <p:cNvPr id="7" name="Espace réservé du pied de page 6">
            <a:extLst>
              <a:ext uri="{FF2B5EF4-FFF2-40B4-BE49-F238E27FC236}">
                <a16:creationId xmlns:a16="http://schemas.microsoft.com/office/drawing/2014/main" xmlns="" id="{63FF3A0D-7467-6940-A32C-36DAD368B9A2}"/>
              </a:ext>
            </a:extLst>
          </p:cNvPr>
          <p:cNvSpPr>
            <a:spLocks noGrp="1"/>
          </p:cNvSpPr>
          <p:nvPr>
            <p:ph type="ftr" sz="quarter" idx="11"/>
          </p:nvPr>
        </p:nvSpPr>
        <p:spPr/>
        <p:txBody>
          <a:bodyPr/>
          <a:lstStyle/>
          <a:p>
            <a:r>
              <a:rPr lang="en-US" dirty="0"/>
              <a:t>UDL/ Réunion ccas de </a:t>
            </a:r>
            <a:r>
              <a:rPr lang="en-US" dirty="0" err="1"/>
              <a:t>Faulx</a:t>
            </a:r>
            <a:r>
              <a:rPr lang="en-US" dirty="0"/>
              <a:t> du 5 </a:t>
            </a:r>
            <a:r>
              <a:rPr lang="en-US" dirty="0" err="1"/>
              <a:t>octobre</a:t>
            </a:r>
            <a:r>
              <a:rPr lang="en-US" dirty="0"/>
              <a:t> 2020</a:t>
            </a:r>
          </a:p>
        </p:txBody>
      </p:sp>
    </p:spTree>
    <p:extLst>
      <p:ext uri="{BB962C8B-B14F-4D97-AF65-F5344CB8AC3E}">
        <p14:creationId xmlns:p14="http://schemas.microsoft.com/office/powerpoint/2010/main" val="16438395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xmlns="" id="{B3F0596E-52A3-7448-9138-85ECD2129A3C}"/>
              </a:ext>
            </a:extLst>
          </p:cNvPr>
          <p:cNvSpPr>
            <a:spLocks noGrp="1"/>
          </p:cNvSpPr>
          <p:nvPr>
            <p:ph type="title"/>
          </p:nvPr>
        </p:nvSpPr>
        <p:spPr/>
        <p:txBody>
          <a:bodyPr>
            <a:normAutofit/>
          </a:bodyPr>
          <a:lstStyle/>
          <a:p>
            <a:r>
              <a:rPr lang="fr-FR" sz="2800">
                <a:latin typeface="Arial" panose="020B0604020202020204" pitchFamily="34" charset="0"/>
                <a:cs typeface="Arial" panose="020B0604020202020204" pitchFamily="34" charset="0"/>
              </a:rPr>
              <a:t>Appel à projets de la </a:t>
            </a:r>
            <a:br>
              <a:rPr lang="fr-FR" sz="2800">
                <a:latin typeface="Arial" panose="020B0604020202020204" pitchFamily="34" charset="0"/>
                <a:cs typeface="Arial" panose="020B0604020202020204" pitchFamily="34" charset="0"/>
              </a:rPr>
            </a:br>
            <a:r>
              <a:rPr lang="fr-FR" sz="2800">
                <a:latin typeface="Arial" panose="020B0604020202020204" pitchFamily="34" charset="0"/>
                <a:cs typeface="Arial" panose="020B0604020202020204" pitchFamily="34" charset="0"/>
              </a:rPr>
              <a:t>conférence des financeurs</a:t>
            </a:r>
          </a:p>
        </p:txBody>
      </p:sp>
      <p:sp>
        <p:nvSpPr>
          <p:cNvPr id="3" name="Espace réservé du contenu 2">
            <a:extLst>
              <a:ext uri="{FF2B5EF4-FFF2-40B4-BE49-F238E27FC236}">
                <a16:creationId xmlns:a16="http://schemas.microsoft.com/office/drawing/2014/main" xmlns="" id="{236DD848-736A-0142-9049-8FF387902331}"/>
              </a:ext>
            </a:extLst>
          </p:cNvPr>
          <p:cNvSpPr>
            <a:spLocks noGrp="1"/>
          </p:cNvSpPr>
          <p:nvPr>
            <p:ph sz="quarter" idx="13"/>
          </p:nvPr>
        </p:nvSpPr>
        <p:spPr>
          <a:xfrm>
            <a:off x="913774" y="1898074"/>
            <a:ext cx="10363826" cy="3893126"/>
          </a:xfrm>
        </p:spPr>
        <p:txBody>
          <a:bodyPr>
            <a:normAutofit/>
          </a:bodyPr>
          <a:lstStyle/>
          <a:p>
            <a:endParaRPr lang="fr-FR" sz="1400">
              <a:latin typeface="Arial" panose="020B0604020202020204" pitchFamily="34" charset="0"/>
              <a:cs typeface="Arial" panose="020B0604020202020204" pitchFamily="34" charset="0"/>
            </a:endParaRPr>
          </a:p>
          <a:p>
            <a:endParaRPr lang="fr-FR" sz="1400">
              <a:latin typeface="Arial" panose="020B0604020202020204" pitchFamily="34" charset="0"/>
              <a:cs typeface="Arial" panose="020B0604020202020204" pitchFamily="34" charset="0"/>
            </a:endParaRPr>
          </a:p>
          <a:p>
            <a:r>
              <a:rPr lang="fr-FR" sz="1400">
                <a:latin typeface="Arial" panose="020B0604020202020204" pitchFamily="34" charset="0"/>
                <a:cs typeface="Arial" panose="020B0604020202020204" pitchFamily="34" charset="0"/>
              </a:rPr>
              <a:t>La conférence des financeurs de la prévention de la perte d'autonomie (CFPPA) est l'un des dispositifs de la loi du 28 décembre 2015 relative à l'adaptation de la société au vieillissement.</a:t>
            </a:r>
          </a:p>
          <a:p>
            <a:endParaRPr lang="fr-FR" sz="1400">
              <a:latin typeface="Arial" panose="020B0604020202020204" pitchFamily="34" charset="0"/>
              <a:cs typeface="Arial" panose="020B0604020202020204" pitchFamily="34" charset="0"/>
            </a:endParaRPr>
          </a:p>
          <a:p>
            <a:r>
              <a:rPr lang="fr-FR" sz="1400">
                <a:latin typeface="Arial" panose="020B0604020202020204" pitchFamily="34" charset="0"/>
                <a:cs typeface="Arial" panose="020B0604020202020204" pitchFamily="34" charset="0"/>
              </a:rPr>
              <a:t>Elle est une instance de concertation visant à développer une politique départementale partagée en matière de prévention.</a:t>
            </a:r>
          </a:p>
          <a:p>
            <a:endParaRPr lang="fr-FR" sz="1400">
              <a:latin typeface="Arial" panose="020B0604020202020204" pitchFamily="34" charset="0"/>
              <a:cs typeface="Arial" panose="020B0604020202020204" pitchFamily="34" charset="0"/>
            </a:endParaRPr>
          </a:p>
          <a:p>
            <a:r>
              <a:rPr lang="fr-FR" sz="1400">
                <a:latin typeface="Arial" panose="020B0604020202020204" pitchFamily="34" charset="0"/>
                <a:cs typeface="Arial" panose="020B0604020202020204" pitchFamily="34" charset="0"/>
              </a:rPr>
              <a:t>La CFPPA permet, à travers un programme coordonné, de financer et d’optimiser le déploiement de multiples actions cohérentes et innovantes dans les territoires en faveur du maintien de l’autonomie et du bien-être des Meurthe-et-Mosellans de 60 ans et plus.</a:t>
            </a:r>
          </a:p>
          <a:p>
            <a:endParaRPr lang="fr-FR" sz="1400">
              <a:latin typeface="Arial" panose="020B0604020202020204" pitchFamily="34" charset="0"/>
              <a:cs typeface="Arial" panose="020B0604020202020204" pitchFamily="34" charset="0"/>
            </a:endParaRPr>
          </a:p>
        </p:txBody>
      </p:sp>
      <p:sp>
        <p:nvSpPr>
          <p:cNvPr id="5" name="Espace réservé du numéro de diapositive 4">
            <a:extLst>
              <a:ext uri="{FF2B5EF4-FFF2-40B4-BE49-F238E27FC236}">
                <a16:creationId xmlns:a16="http://schemas.microsoft.com/office/drawing/2014/main" xmlns="" id="{937ABF67-1D43-C74E-BBA4-F9ACFA7918EC}"/>
              </a:ext>
            </a:extLst>
          </p:cNvPr>
          <p:cNvSpPr>
            <a:spLocks noGrp="1"/>
          </p:cNvSpPr>
          <p:nvPr>
            <p:ph type="sldNum" sz="quarter" idx="12"/>
          </p:nvPr>
        </p:nvSpPr>
        <p:spPr/>
        <p:txBody>
          <a:bodyPr/>
          <a:lstStyle/>
          <a:p>
            <a:fld id="{6D22F896-40B5-4ADD-8801-0D06FADFA095}" type="slidenum">
              <a:rPr lang="en-US" smtClean="0"/>
              <a:t>8</a:t>
            </a:fld>
            <a:endParaRPr lang="en-US"/>
          </a:p>
        </p:txBody>
      </p:sp>
      <p:pic>
        <p:nvPicPr>
          <p:cNvPr id="6" name="Image 5" descr="Une image contenant signe, tenant, dessin, grand&#10;&#10;Description générée automatiquement">
            <a:extLst>
              <a:ext uri="{FF2B5EF4-FFF2-40B4-BE49-F238E27FC236}">
                <a16:creationId xmlns:a16="http://schemas.microsoft.com/office/drawing/2014/main" xmlns="" id="{C09F618D-951A-C240-AC0B-CDB7CD3F651A}"/>
              </a:ext>
            </a:extLst>
          </p:cNvPr>
          <p:cNvPicPr>
            <a:picLocks noChangeAspect="1"/>
          </p:cNvPicPr>
          <p:nvPr/>
        </p:nvPicPr>
        <p:blipFill>
          <a:blip r:embed="rId2">
            <a:extLst>
              <a:ext uri="{837473B0-CC2E-450A-ABE3-18F120FF3D39}">
                <a1611:picAttrSrcUrl xmlns:a1611="http://schemas.microsoft.com/office/drawing/2016/11/main" xmlns="" r:id="rId3"/>
              </a:ext>
            </a:extLst>
          </a:blip>
          <a:stretch>
            <a:fillRect/>
          </a:stretch>
        </p:blipFill>
        <p:spPr>
          <a:xfrm>
            <a:off x="9900136" y="146907"/>
            <a:ext cx="1664475" cy="1337128"/>
          </a:xfrm>
          <a:prstGeom prst="rect">
            <a:avLst/>
          </a:prstGeom>
        </p:spPr>
      </p:pic>
      <p:sp>
        <p:nvSpPr>
          <p:cNvPr id="7" name="Espace réservé du pied de page 6">
            <a:extLst>
              <a:ext uri="{FF2B5EF4-FFF2-40B4-BE49-F238E27FC236}">
                <a16:creationId xmlns:a16="http://schemas.microsoft.com/office/drawing/2014/main" xmlns="" id="{EA6D6BCB-975B-3546-8E52-D46F5F02B677}"/>
              </a:ext>
            </a:extLst>
          </p:cNvPr>
          <p:cNvSpPr>
            <a:spLocks noGrp="1"/>
          </p:cNvSpPr>
          <p:nvPr>
            <p:ph type="ftr" sz="quarter" idx="11"/>
          </p:nvPr>
        </p:nvSpPr>
        <p:spPr/>
        <p:txBody>
          <a:bodyPr/>
          <a:lstStyle/>
          <a:p>
            <a:r>
              <a:rPr lang="en-US" dirty="0"/>
              <a:t>UDL/ Réunion ccas de </a:t>
            </a:r>
            <a:r>
              <a:rPr lang="en-US" dirty="0" err="1"/>
              <a:t>Faulx</a:t>
            </a:r>
            <a:r>
              <a:rPr lang="en-US" dirty="0"/>
              <a:t> du 5 </a:t>
            </a:r>
            <a:r>
              <a:rPr lang="en-US" dirty="0" err="1"/>
              <a:t>octobre</a:t>
            </a:r>
            <a:r>
              <a:rPr lang="en-US" dirty="0"/>
              <a:t> 2020</a:t>
            </a:r>
          </a:p>
        </p:txBody>
      </p:sp>
    </p:spTree>
    <p:extLst>
      <p:ext uri="{BB962C8B-B14F-4D97-AF65-F5344CB8AC3E}">
        <p14:creationId xmlns:p14="http://schemas.microsoft.com/office/powerpoint/2010/main" val="22912720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xmlns="" id="{65CEC660-E7D2-8541-976E-0A8BA20A9A99}"/>
              </a:ext>
            </a:extLst>
          </p:cNvPr>
          <p:cNvSpPr>
            <a:spLocks noGrp="1"/>
          </p:cNvSpPr>
          <p:nvPr>
            <p:ph type="title"/>
          </p:nvPr>
        </p:nvSpPr>
        <p:spPr/>
        <p:txBody>
          <a:bodyPr>
            <a:normAutofit/>
          </a:bodyPr>
          <a:lstStyle/>
          <a:p>
            <a:r>
              <a:rPr lang="fr-FR" sz="2800">
                <a:latin typeface="Arial" panose="020B0604020202020204" pitchFamily="34" charset="0"/>
                <a:cs typeface="Arial" panose="020B0604020202020204" pitchFamily="34" charset="0"/>
              </a:rPr>
              <a:t>Appel à projets de la </a:t>
            </a:r>
            <a:br>
              <a:rPr lang="fr-FR" sz="2800">
                <a:latin typeface="Arial" panose="020B0604020202020204" pitchFamily="34" charset="0"/>
                <a:cs typeface="Arial" panose="020B0604020202020204" pitchFamily="34" charset="0"/>
              </a:rPr>
            </a:br>
            <a:r>
              <a:rPr lang="fr-FR" sz="2800">
                <a:latin typeface="Arial" panose="020B0604020202020204" pitchFamily="34" charset="0"/>
                <a:cs typeface="Arial" panose="020B0604020202020204" pitchFamily="34" charset="0"/>
              </a:rPr>
              <a:t>conférence des financeurs</a:t>
            </a:r>
            <a:endParaRPr lang="fr-FR" sz="2800"/>
          </a:p>
        </p:txBody>
      </p:sp>
      <p:sp>
        <p:nvSpPr>
          <p:cNvPr id="3" name="Espace réservé du contenu 2">
            <a:extLst>
              <a:ext uri="{FF2B5EF4-FFF2-40B4-BE49-F238E27FC236}">
                <a16:creationId xmlns:a16="http://schemas.microsoft.com/office/drawing/2014/main" xmlns="" id="{2513B818-2C39-D84B-A4B9-0A65D6431503}"/>
              </a:ext>
            </a:extLst>
          </p:cNvPr>
          <p:cNvSpPr>
            <a:spLocks noGrp="1"/>
          </p:cNvSpPr>
          <p:nvPr>
            <p:ph sz="quarter" idx="13"/>
          </p:nvPr>
        </p:nvSpPr>
        <p:spPr/>
        <p:txBody>
          <a:bodyPr>
            <a:normAutofit/>
          </a:bodyPr>
          <a:lstStyle/>
          <a:p>
            <a:r>
              <a:rPr lang="fr-FR" sz="1400">
                <a:latin typeface="Arial" panose="020B0604020202020204" pitchFamily="34" charset="0"/>
                <a:cs typeface="Arial" panose="020B0604020202020204" pitchFamily="34" charset="0"/>
              </a:rPr>
              <a:t>Les 6 axes du plan d’action 2020 :</a:t>
            </a:r>
          </a:p>
          <a:p>
            <a:r>
              <a:rPr lang="fr-FR" sz="1400">
                <a:latin typeface="Arial" panose="020B0604020202020204" pitchFamily="34" charset="0"/>
                <a:cs typeface="Arial" panose="020B0604020202020204" pitchFamily="34" charset="0"/>
              </a:rPr>
              <a:t>1. Améliorer l’accès aux aides techniques individuelles et adaptation de l’habitat.</a:t>
            </a:r>
          </a:p>
          <a:p>
            <a:r>
              <a:rPr lang="fr-FR" sz="1400">
                <a:latin typeface="Arial" panose="020B0604020202020204" pitchFamily="34" charset="0"/>
                <a:cs typeface="Arial" panose="020B0604020202020204" pitchFamily="34" charset="0"/>
              </a:rPr>
              <a:t>2. Sensibiliser à la prévention et soutenir le développement d’actions collectives pérennes permettant le maintien de l’autonomie.</a:t>
            </a:r>
          </a:p>
          <a:p>
            <a:r>
              <a:rPr lang="fr-FR" sz="1400" i="1">
                <a:latin typeface="Arial" panose="020B0604020202020204" pitchFamily="34" charset="0"/>
                <a:cs typeface="Arial" panose="020B0604020202020204" pitchFamily="34" charset="0"/>
              </a:rPr>
              <a:t>3. Développer les actions de prévention collectives au sein des EHPAD.</a:t>
            </a:r>
          </a:p>
          <a:p>
            <a:r>
              <a:rPr lang="fr-FR" sz="1400" i="1">
                <a:latin typeface="Arial" panose="020B0604020202020204" pitchFamily="34" charset="0"/>
                <a:cs typeface="Arial" panose="020B0604020202020204" pitchFamily="34" charset="0"/>
              </a:rPr>
              <a:t>4. Soutenir les actions des SPASAD (services polyvalents d’aide et de soins à domicile) en faveur du maintien de l’autonomie de leurs usagers.</a:t>
            </a:r>
          </a:p>
          <a:p>
            <a:r>
              <a:rPr lang="fr-FR" sz="1400" i="1">
                <a:latin typeface="Arial" panose="020B0604020202020204" pitchFamily="34" charset="0"/>
                <a:cs typeface="Arial" panose="020B0604020202020204" pitchFamily="34" charset="0"/>
              </a:rPr>
              <a:t>5. Dynamiser les programmes de prévention au sein des résidences autonomie via le forfait autonomie.</a:t>
            </a:r>
          </a:p>
          <a:p>
            <a:r>
              <a:rPr lang="fr-FR" sz="1400">
                <a:latin typeface="Arial" panose="020B0604020202020204" pitchFamily="34" charset="0"/>
                <a:cs typeface="Arial" panose="020B0604020202020204" pitchFamily="34" charset="0"/>
              </a:rPr>
              <a:t>6. Soutenir les proches aidants </a:t>
            </a:r>
          </a:p>
        </p:txBody>
      </p:sp>
      <p:sp>
        <p:nvSpPr>
          <p:cNvPr id="5" name="Espace réservé du numéro de diapositive 4">
            <a:extLst>
              <a:ext uri="{FF2B5EF4-FFF2-40B4-BE49-F238E27FC236}">
                <a16:creationId xmlns:a16="http://schemas.microsoft.com/office/drawing/2014/main" xmlns="" id="{375C51C4-2470-6345-82FF-44822998477F}"/>
              </a:ext>
            </a:extLst>
          </p:cNvPr>
          <p:cNvSpPr>
            <a:spLocks noGrp="1"/>
          </p:cNvSpPr>
          <p:nvPr>
            <p:ph type="sldNum" sz="quarter" idx="12"/>
          </p:nvPr>
        </p:nvSpPr>
        <p:spPr/>
        <p:txBody>
          <a:bodyPr/>
          <a:lstStyle/>
          <a:p>
            <a:fld id="{6D22F896-40B5-4ADD-8801-0D06FADFA095}" type="slidenum">
              <a:rPr lang="en-US" smtClean="0"/>
              <a:t>9</a:t>
            </a:fld>
            <a:endParaRPr lang="en-US"/>
          </a:p>
        </p:txBody>
      </p:sp>
      <p:pic>
        <p:nvPicPr>
          <p:cNvPr id="6" name="Image 5" descr="Une image contenant signe, tenant, dessin, grand&#10;&#10;Description générée automatiquement">
            <a:extLst>
              <a:ext uri="{FF2B5EF4-FFF2-40B4-BE49-F238E27FC236}">
                <a16:creationId xmlns:a16="http://schemas.microsoft.com/office/drawing/2014/main" xmlns="" id="{7DB8D765-6E43-994C-92C6-389F7795F35F}"/>
              </a:ext>
            </a:extLst>
          </p:cNvPr>
          <p:cNvPicPr>
            <a:picLocks noChangeAspect="1"/>
          </p:cNvPicPr>
          <p:nvPr/>
        </p:nvPicPr>
        <p:blipFill>
          <a:blip r:embed="rId2">
            <a:extLst>
              <a:ext uri="{837473B0-CC2E-450A-ABE3-18F120FF3D39}">
                <a1611:picAttrSrcUrl xmlns:a1611="http://schemas.microsoft.com/office/drawing/2016/11/main" xmlns="" r:id="rId3"/>
              </a:ext>
            </a:extLst>
          </a:blip>
          <a:stretch>
            <a:fillRect/>
          </a:stretch>
        </p:blipFill>
        <p:spPr>
          <a:xfrm>
            <a:off x="9900136" y="146907"/>
            <a:ext cx="1664475" cy="1337128"/>
          </a:xfrm>
          <a:prstGeom prst="rect">
            <a:avLst/>
          </a:prstGeom>
        </p:spPr>
      </p:pic>
      <p:sp>
        <p:nvSpPr>
          <p:cNvPr id="7" name="Espace réservé du pied de page 6">
            <a:extLst>
              <a:ext uri="{FF2B5EF4-FFF2-40B4-BE49-F238E27FC236}">
                <a16:creationId xmlns:a16="http://schemas.microsoft.com/office/drawing/2014/main" xmlns="" id="{66F05C37-6596-1043-8566-E89F0889A789}"/>
              </a:ext>
            </a:extLst>
          </p:cNvPr>
          <p:cNvSpPr>
            <a:spLocks noGrp="1"/>
          </p:cNvSpPr>
          <p:nvPr>
            <p:ph type="ftr" sz="quarter" idx="11"/>
          </p:nvPr>
        </p:nvSpPr>
        <p:spPr/>
        <p:txBody>
          <a:bodyPr/>
          <a:lstStyle/>
          <a:p>
            <a:r>
              <a:rPr lang="en-US" dirty="0"/>
              <a:t>UDL/ Réunion ccas de </a:t>
            </a:r>
            <a:r>
              <a:rPr lang="en-US" dirty="0" err="1"/>
              <a:t>Faulx</a:t>
            </a:r>
            <a:r>
              <a:rPr lang="en-US" dirty="0"/>
              <a:t> du 5 </a:t>
            </a:r>
            <a:r>
              <a:rPr lang="en-US" dirty="0" err="1"/>
              <a:t>octobre</a:t>
            </a:r>
            <a:r>
              <a:rPr lang="en-US" dirty="0"/>
              <a:t> 2020</a:t>
            </a:r>
          </a:p>
        </p:txBody>
      </p:sp>
    </p:spTree>
    <p:extLst>
      <p:ext uri="{BB962C8B-B14F-4D97-AF65-F5344CB8AC3E}">
        <p14:creationId xmlns:p14="http://schemas.microsoft.com/office/powerpoint/2010/main" val="16359508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xmlns="" id="{A05BF85B-9162-4A4C-B490-8C1705B99918}"/>
              </a:ext>
            </a:extLst>
          </p:cNvPr>
          <p:cNvSpPr>
            <a:spLocks noGrp="1"/>
          </p:cNvSpPr>
          <p:nvPr>
            <p:ph type="title"/>
          </p:nvPr>
        </p:nvSpPr>
        <p:spPr/>
        <p:txBody>
          <a:bodyPr>
            <a:normAutofit/>
          </a:bodyPr>
          <a:lstStyle/>
          <a:p>
            <a:r>
              <a:rPr lang="fr-FR" sz="2800">
                <a:latin typeface="Arial" panose="020B0604020202020204" pitchFamily="34" charset="0"/>
                <a:cs typeface="Arial" panose="020B0604020202020204" pitchFamily="34" charset="0"/>
              </a:rPr>
              <a:t>Appel à projets de la </a:t>
            </a:r>
            <a:br>
              <a:rPr lang="fr-FR" sz="2800">
                <a:latin typeface="Arial" panose="020B0604020202020204" pitchFamily="34" charset="0"/>
                <a:cs typeface="Arial" panose="020B0604020202020204" pitchFamily="34" charset="0"/>
              </a:rPr>
            </a:br>
            <a:r>
              <a:rPr lang="fr-FR" sz="2800">
                <a:latin typeface="Arial" panose="020B0604020202020204" pitchFamily="34" charset="0"/>
                <a:cs typeface="Arial" panose="020B0604020202020204" pitchFamily="34" charset="0"/>
              </a:rPr>
              <a:t>conférence des financeurs</a:t>
            </a:r>
            <a:endParaRPr lang="fr-FR" sz="2800"/>
          </a:p>
        </p:txBody>
      </p:sp>
      <p:sp>
        <p:nvSpPr>
          <p:cNvPr id="3" name="Espace réservé du contenu 2">
            <a:extLst>
              <a:ext uri="{FF2B5EF4-FFF2-40B4-BE49-F238E27FC236}">
                <a16:creationId xmlns:a16="http://schemas.microsoft.com/office/drawing/2014/main" xmlns="" id="{5BCB4D62-65FF-F749-B443-9ED75F7848AF}"/>
              </a:ext>
            </a:extLst>
          </p:cNvPr>
          <p:cNvSpPr>
            <a:spLocks noGrp="1"/>
          </p:cNvSpPr>
          <p:nvPr>
            <p:ph sz="quarter" idx="13"/>
          </p:nvPr>
        </p:nvSpPr>
        <p:spPr/>
        <p:txBody>
          <a:bodyPr/>
          <a:lstStyle/>
          <a:p>
            <a:r>
              <a:rPr lang="fr-FR" sz="1400">
                <a:latin typeface="Arial" panose="020B0604020202020204" pitchFamily="34" charset="0"/>
                <a:cs typeface="Arial" panose="020B0604020202020204" pitchFamily="34" charset="0"/>
              </a:rPr>
              <a:t>L’appel à projets 2020 concerne les axes 1, 2 et 6 </a:t>
            </a:r>
          </a:p>
          <a:p>
            <a:r>
              <a:rPr lang="fr-FR" sz="1400">
                <a:latin typeface="Arial" panose="020B0604020202020204" pitchFamily="34" charset="0"/>
                <a:cs typeface="Arial" panose="020B0604020202020204" pitchFamily="34" charset="0"/>
              </a:rPr>
              <a:t> Date limite du dépôt des candidatures : 04/10/2020,</a:t>
            </a:r>
          </a:p>
          <a:p>
            <a:r>
              <a:rPr lang="fr-FR" sz="1400">
                <a:latin typeface="Arial" panose="020B0604020202020204" pitchFamily="34" charset="0"/>
                <a:cs typeface="Arial" panose="020B0604020202020204" pitchFamily="34" charset="0"/>
              </a:rPr>
              <a:t>Un certain nombre de Difficultés :</a:t>
            </a:r>
          </a:p>
          <a:p>
            <a:pPr lvl="1"/>
            <a:r>
              <a:rPr lang="fr-FR" sz="1200">
                <a:latin typeface="Arial" panose="020B0604020202020204" pitchFamily="34" charset="0"/>
                <a:cs typeface="Arial" panose="020B0604020202020204" pitchFamily="34" charset="0"/>
              </a:rPr>
              <a:t>identifier un projet et des partenaires,</a:t>
            </a:r>
          </a:p>
          <a:p>
            <a:pPr lvl="1"/>
            <a:r>
              <a:rPr lang="fr-FR" sz="1200">
                <a:latin typeface="Arial" panose="020B0604020202020204" pitchFamily="34" charset="0"/>
                <a:cs typeface="Arial" panose="020B0604020202020204" pitchFamily="34" charset="0"/>
              </a:rPr>
              <a:t>créer un dossier, </a:t>
            </a:r>
          </a:p>
          <a:p>
            <a:pPr lvl="1"/>
            <a:r>
              <a:rPr lang="fr-FR" sz="1200">
                <a:latin typeface="Arial" panose="020B0604020202020204" pitchFamily="34" charset="0"/>
                <a:cs typeface="Arial" panose="020B0604020202020204" pitchFamily="34" charset="0"/>
              </a:rPr>
              <a:t>répondre à l’avis d’appel à projets de début septembre 2020 dans le délai imparti.</a:t>
            </a:r>
          </a:p>
          <a:p>
            <a:r>
              <a:rPr lang="fr-FR" sz="1400">
                <a:latin typeface="Arial" panose="020B0604020202020204" pitchFamily="34" charset="0"/>
                <a:cs typeface="Arial" panose="020B0604020202020204" pitchFamily="34" charset="0"/>
              </a:rPr>
              <a:t>La décision a été prise de mettre en place un groupe de travail CCAS sur le thème général de la prévention de la perte d’autonomie afin de donner les moyens AU CCAS de faulx de porter un projet concret en 2021.</a:t>
            </a:r>
          </a:p>
          <a:p>
            <a:r>
              <a:rPr lang="fr-FR" sz="1400">
                <a:latin typeface="Arial" panose="020B0604020202020204" pitchFamily="34" charset="0"/>
                <a:cs typeface="Arial" panose="020B0604020202020204" pitchFamily="34" charset="0"/>
              </a:rPr>
              <a:t>le dossier de candidature devra être finalisé et validé pour fin juin 2021.</a:t>
            </a:r>
          </a:p>
          <a:p>
            <a:endParaRPr lang="fr-FR"/>
          </a:p>
        </p:txBody>
      </p:sp>
      <p:sp>
        <p:nvSpPr>
          <p:cNvPr id="5" name="Espace réservé du numéro de diapositive 4">
            <a:extLst>
              <a:ext uri="{FF2B5EF4-FFF2-40B4-BE49-F238E27FC236}">
                <a16:creationId xmlns:a16="http://schemas.microsoft.com/office/drawing/2014/main" xmlns="" id="{CC2D1656-DA4B-F84E-8489-0DBEE410D7A0}"/>
              </a:ext>
            </a:extLst>
          </p:cNvPr>
          <p:cNvSpPr>
            <a:spLocks noGrp="1"/>
          </p:cNvSpPr>
          <p:nvPr>
            <p:ph type="sldNum" sz="quarter" idx="12"/>
          </p:nvPr>
        </p:nvSpPr>
        <p:spPr/>
        <p:txBody>
          <a:bodyPr/>
          <a:lstStyle/>
          <a:p>
            <a:fld id="{6D22F896-40B5-4ADD-8801-0D06FADFA095}" type="slidenum">
              <a:rPr lang="en-US" smtClean="0"/>
              <a:t>10</a:t>
            </a:fld>
            <a:endParaRPr lang="en-US"/>
          </a:p>
        </p:txBody>
      </p:sp>
      <p:pic>
        <p:nvPicPr>
          <p:cNvPr id="6" name="Image 5" descr="Une image contenant signe, tenant, dessin, grand&#10;&#10;Description générée automatiquement">
            <a:extLst>
              <a:ext uri="{FF2B5EF4-FFF2-40B4-BE49-F238E27FC236}">
                <a16:creationId xmlns:a16="http://schemas.microsoft.com/office/drawing/2014/main" xmlns="" id="{EE0B83E0-BD5A-554E-B5B4-E76D03299797}"/>
              </a:ext>
            </a:extLst>
          </p:cNvPr>
          <p:cNvPicPr>
            <a:picLocks noChangeAspect="1"/>
          </p:cNvPicPr>
          <p:nvPr/>
        </p:nvPicPr>
        <p:blipFill>
          <a:blip r:embed="rId2">
            <a:extLst>
              <a:ext uri="{837473B0-CC2E-450A-ABE3-18F120FF3D39}">
                <a1611:picAttrSrcUrl xmlns:a1611="http://schemas.microsoft.com/office/drawing/2016/11/main" xmlns="" r:id="rId3"/>
              </a:ext>
            </a:extLst>
          </a:blip>
          <a:stretch>
            <a:fillRect/>
          </a:stretch>
        </p:blipFill>
        <p:spPr>
          <a:xfrm>
            <a:off x="9900136" y="146907"/>
            <a:ext cx="1664475" cy="1337128"/>
          </a:xfrm>
          <a:prstGeom prst="rect">
            <a:avLst/>
          </a:prstGeom>
        </p:spPr>
      </p:pic>
      <p:sp>
        <p:nvSpPr>
          <p:cNvPr id="7" name="Espace réservé du pied de page 6">
            <a:extLst>
              <a:ext uri="{FF2B5EF4-FFF2-40B4-BE49-F238E27FC236}">
                <a16:creationId xmlns:a16="http://schemas.microsoft.com/office/drawing/2014/main" xmlns="" id="{51330FC9-393D-2F45-B803-4FC853D81F02}"/>
              </a:ext>
            </a:extLst>
          </p:cNvPr>
          <p:cNvSpPr>
            <a:spLocks noGrp="1"/>
          </p:cNvSpPr>
          <p:nvPr>
            <p:ph type="ftr" sz="quarter" idx="11"/>
          </p:nvPr>
        </p:nvSpPr>
        <p:spPr/>
        <p:txBody>
          <a:bodyPr/>
          <a:lstStyle/>
          <a:p>
            <a:r>
              <a:rPr lang="en-US" dirty="0"/>
              <a:t>UDL/ Réunion ccas de </a:t>
            </a:r>
            <a:r>
              <a:rPr lang="en-US" dirty="0" err="1"/>
              <a:t>Faulx</a:t>
            </a:r>
            <a:r>
              <a:rPr lang="en-US" dirty="0"/>
              <a:t> du 5 </a:t>
            </a:r>
            <a:r>
              <a:rPr lang="en-US" dirty="0" err="1"/>
              <a:t>octobre</a:t>
            </a:r>
            <a:r>
              <a:rPr lang="en-US" dirty="0"/>
              <a:t> 2020</a:t>
            </a:r>
          </a:p>
        </p:txBody>
      </p:sp>
    </p:spTree>
    <p:extLst>
      <p:ext uri="{BB962C8B-B14F-4D97-AF65-F5344CB8AC3E}">
        <p14:creationId xmlns:p14="http://schemas.microsoft.com/office/powerpoint/2010/main" val="33933801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xmlns="" id="{4C6B757D-59CF-694A-91E0-078C78871FD4}"/>
              </a:ext>
            </a:extLst>
          </p:cNvPr>
          <p:cNvSpPr>
            <a:spLocks noGrp="1"/>
          </p:cNvSpPr>
          <p:nvPr>
            <p:ph type="title"/>
          </p:nvPr>
        </p:nvSpPr>
        <p:spPr>
          <a:xfrm>
            <a:off x="149560" y="609600"/>
            <a:ext cx="10364451" cy="1596177"/>
          </a:xfrm>
        </p:spPr>
        <p:txBody>
          <a:bodyPr>
            <a:normAutofit/>
          </a:bodyPr>
          <a:lstStyle/>
          <a:p>
            <a:r>
              <a:rPr lang="fr-FR" sz="2800">
                <a:latin typeface="Arial" panose="020B0604020202020204" pitchFamily="34" charset="0"/>
                <a:cs typeface="Arial" panose="020B0604020202020204" pitchFamily="34" charset="0"/>
              </a:rPr>
              <a:t>Retour sur la réunion ANCV du 22/09/2020 </a:t>
            </a:r>
            <a:br>
              <a:rPr lang="fr-FR" sz="2800">
                <a:latin typeface="Arial" panose="020B0604020202020204" pitchFamily="34" charset="0"/>
                <a:cs typeface="Arial" panose="020B0604020202020204" pitchFamily="34" charset="0"/>
              </a:rPr>
            </a:br>
            <a:r>
              <a:rPr lang="fr-FR" sz="2800">
                <a:latin typeface="Arial" panose="020B0604020202020204" pitchFamily="34" charset="0"/>
                <a:cs typeface="Arial" panose="020B0604020202020204" pitchFamily="34" charset="0"/>
              </a:rPr>
              <a:t>« séniors en vacances »</a:t>
            </a:r>
          </a:p>
        </p:txBody>
      </p:sp>
      <p:sp>
        <p:nvSpPr>
          <p:cNvPr id="3" name="Espace réservé du contenu 2">
            <a:extLst>
              <a:ext uri="{FF2B5EF4-FFF2-40B4-BE49-F238E27FC236}">
                <a16:creationId xmlns:a16="http://schemas.microsoft.com/office/drawing/2014/main" xmlns="" id="{69FB8C84-C366-AA43-A28B-4EFD3CD51740}"/>
              </a:ext>
            </a:extLst>
          </p:cNvPr>
          <p:cNvSpPr>
            <a:spLocks noGrp="1"/>
          </p:cNvSpPr>
          <p:nvPr>
            <p:ph sz="quarter" idx="13"/>
          </p:nvPr>
        </p:nvSpPr>
        <p:spPr/>
        <p:txBody>
          <a:bodyPr>
            <a:normAutofit fontScale="25000" lnSpcReduction="20000"/>
          </a:bodyPr>
          <a:lstStyle/>
          <a:p>
            <a:r>
              <a:rPr lang="fr-FR" sz="4300">
                <a:latin typeface="Arial" panose="020B0604020202020204" pitchFamily="34" charset="0"/>
                <a:cs typeface="Arial" panose="020B0604020202020204" pitchFamily="34" charset="0"/>
              </a:rPr>
              <a:t>Objectifs ANCV :</a:t>
            </a:r>
          </a:p>
          <a:p>
            <a:pPr lvl="1"/>
            <a:r>
              <a:rPr lang="fr-FR" sz="4300">
                <a:latin typeface="Arial" panose="020B0604020202020204" pitchFamily="34" charset="0"/>
                <a:cs typeface="Arial" panose="020B0604020202020204" pitchFamily="34" charset="0"/>
              </a:rPr>
              <a:t>Créer du lien social, rompre l’isolement, vivre ensemble</a:t>
            </a:r>
          </a:p>
          <a:p>
            <a:pPr lvl="1"/>
            <a:r>
              <a:rPr lang="fr-FR" sz="4300">
                <a:latin typeface="Arial" panose="020B0604020202020204" pitchFamily="34" charset="0"/>
                <a:cs typeface="Arial" panose="020B0604020202020204" pitchFamily="34" charset="0"/>
              </a:rPr>
              <a:t>Bien vieillir</a:t>
            </a:r>
          </a:p>
          <a:p>
            <a:pPr lvl="1"/>
            <a:r>
              <a:rPr lang="fr-FR" sz="4300">
                <a:latin typeface="Arial" panose="020B0604020202020204" pitchFamily="34" charset="0"/>
                <a:cs typeface="Arial" panose="020B0604020202020204" pitchFamily="34" charset="0"/>
              </a:rPr>
              <a:t>Reconstruire les familles (enfants)</a:t>
            </a:r>
          </a:p>
          <a:p>
            <a:pPr lvl="1"/>
            <a:r>
              <a:rPr lang="fr-FR" sz="4300">
                <a:latin typeface="Arial" panose="020B0604020202020204" pitchFamily="34" charset="0"/>
                <a:cs typeface="Arial" panose="020B0604020202020204" pitchFamily="34" charset="0"/>
              </a:rPr>
              <a:t>Lutter contre l’inégalité sociale</a:t>
            </a:r>
          </a:p>
          <a:p>
            <a:pPr lvl="1"/>
            <a:r>
              <a:rPr lang="fr-FR" sz="4300">
                <a:latin typeface="Arial" panose="020B0604020202020204" pitchFamily="34" charset="0"/>
                <a:cs typeface="Arial" panose="020B0604020202020204" pitchFamily="34" charset="0"/>
              </a:rPr>
              <a:t>Soutenir les familles monoparentales</a:t>
            </a:r>
          </a:p>
          <a:p>
            <a:pPr marL="457200" lvl="1" indent="0">
              <a:buNone/>
            </a:pPr>
            <a:endParaRPr lang="fr-FR" sz="4300">
              <a:latin typeface="Arial" panose="020B0604020202020204" pitchFamily="34" charset="0"/>
              <a:cs typeface="Arial" panose="020B0604020202020204" pitchFamily="34" charset="0"/>
            </a:endParaRPr>
          </a:p>
          <a:p>
            <a:r>
              <a:rPr lang="fr-FR" sz="4300">
                <a:latin typeface="Arial" panose="020B0604020202020204" pitchFamily="34" charset="0"/>
                <a:cs typeface="Arial" panose="020B0604020202020204" pitchFamily="34" charset="0"/>
              </a:rPr>
              <a:t>Constats :</a:t>
            </a:r>
          </a:p>
          <a:p>
            <a:pPr lvl="1"/>
            <a:r>
              <a:rPr lang="fr-FR" sz="4300">
                <a:latin typeface="Arial" panose="020B0604020202020204" pitchFamily="34" charset="0"/>
                <a:cs typeface="Arial" panose="020B0604020202020204" pitchFamily="34" charset="0"/>
              </a:rPr>
              <a:t>Les programmes « séniors en vacances ont été portés par le ccas de frouard en partenariat avec l’ancv et différents ccas intéressés. L’organisation était de la responsabilité du ccas de frouard qui affectait un quota de places disponibles par commune.</a:t>
            </a:r>
          </a:p>
          <a:p>
            <a:pPr lvl="1"/>
            <a:r>
              <a:rPr lang="fr-FR" sz="4300">
                <a:latin typeface="Arial" panose="020B0604020202020204" pitchFamily="34" charset="0"/>
                <a:cs typeface="Arial" panose="020B0604020202020204" pitchFamily="34" charset="0"/>
              </a:rPr>
              <a:t>Il est arrivé que le nombre de places soit remis en cause et que l’inscription à titre privé de nos seniors soit la solution d’un départ en vacances. Les conséquences  ont été d’ordre organisationnel et financier puisqu’il s’agissait de trouver un transport et de prendre le coût à ses frais.</a:t>
            </a:r>
          </a:p>
          <a:p>
            <a:pPr marL="685800" lvl="2">
              <a:spcBef>
                <a:spcPts val="1000"/>
              </a:spcBef>
            </a:pPr>
            <a:endParaRPr lang="fr-FR" sz="2000"/>
          </a:p>
          <a:p>
            <a:pPr lvl="1"/>
            <a:endParaRPr lang="fr-FR" sz="1900"/>
          </a:p>
          <a:p>
            <a:pPr lvl="1"/>
            <a:endParaRPr lang="fr-FR" sz="1900"/>
          </a:p>
          <a:p>
            <a:pPr lvl="1"/>
            <a:endParaRPr lang="fr-FR" sz="1900"/>
          </a:p>
          <a:p>
            <a:endParaRPr lang="fr-FR" sz="2100"/>
          </a:p>
          <a:p>
            <a:endParaRPr lang="fr-FR" sz="1400">
              <a:latin typeface="Arial" panose="020B0604020202020204" pitchFamily="34" charset="0"/>
              <a:cs typeface="Arial" panose="020B0604020202020204" pitchFamily="34" charset="0"/>
            </a:endParaRPr>
          </a:p>
          <a:p>
            <a:endParaRPr lang="fr-FR" sz="1400">
              <a:latin typeface="Arial" panose="020B0604020202020204" pitchFamily="34" charset="0"/>
              <a:cs typeface="Arial" panose="020B0604020202020204" pitchFamily="34" charset="0"/>
            </a:endParaRPr>
          </a:p>
        </p:txBody>
      </p:sp>
      <p:sp>
        <p:nvSpPr>
          <p:cNvPr id="5" name="Espace réservé du numéro de diapositive 4">
            <a:extLst>
              <a:ext uri="{FF2B5EF4-FFF2-40B4-BE49-F238E27FC236}">
                <a16:creationId xmlns:a16="http://schemas.microsoft.com/office/drawing/2014/main" xmlns="" id="{B065DD2D-1FC7-124B-9FFB-BFC7A434B6BF}"/>
              </a:ext>
            </a:extLst>
          </p:cNvPr>
          <p:cNvSpPr>
            <a:spLocks noGrp="1"/>
          </p:cNvSpPr>
          <p:nvPr>
            <p:ph type="sldNum" sz="quarter" idx="12"/>
          </p:nvPr>
        </p:nvSpPr>
        <p:spPr/>
        <p:txBody>
          <a:bodyPr/>
          <a:lstStyle/>
          <a:p>
            <a:fld id="{6D22F896-40B5-4ADD-8801-0D06FADFA095}" type="slidenum">
              <a:rPr lang="en-US" smtClean="0"/>
              <a:t>11</a:t>
            </a:fld>
            <a:endParaRPr lang="en-US"/>
          </a:p>
        </p:txBody>
      </p:sp>
      <p:pic>
        <p:nvPicPr>
          <p:cNvPr id="6" name="Image 5" descr="Une image contenant signe, tenant, dessin, grand&#10;&#10;Description générée automatiquement">
            <a:extLst>
              <a:ext uri="{FF2B5EF4-FFF2-40B4-BE49-F238E27FC236}">
                <a16:creationId xmlns:a16="http://schemas.microsoft.com/office/drawing/2014/main" xmlns="" id="{92763BA6-8981-5C4E-98C2-DC58EC702D91}"/>
              </a:ext>
            </a:extLst>
          </p:cNvPr>
          <p:cNvPicPr>
            <a:picLocks noChangeAspect="1"/>
          </p:cNvPicPr>
          <p:nvPr/>
        </p:nvPicPr>
        <p:blipFill>
          <a:blip r:embed="rId2">
            <a:extLst>
              <a:ext uri="{837473B0-CC2E-450A-ABE3-18F120FF3D39}">
                <a1611:picAttrSrcUrl xmlns:a1611="http://schemas.microsoft.com/office/drawing/2016/11/main" xmlns="" r:id="rId3"/>
              </a:ext>
            </a:extLst>
          </a:blip>
          <a:stretch>
            <a:fillRect/>
          </a:stretch>
        </p:blipFill>
        <p:spPr>
          <a:xfrm>
            <a:off x="9900136" y="146907"/>
            <a:ext cx="1664475" cy="1337128"/>
          </a:xfrm>
          <a:prstGeom prst="rect">
            <a:avLst/>
          </a:prstGeom>
        </p:spPr>
      </p:pic>
      <p:sp>
        <p:nvSpPr>
          <p:cNvPr id="7" name="Espace réservé du pied de page 6">
            <a:extLst>
              <a:ext uri="{FF2B5EF4-FFF2-40B4-BE49-F238E27FC236}">
                <a16:creationId xmlns:a16="http://schemas.microsoft.com/office/drawing/2014/main" xmlns="" id="{0B753F16-35FC-1D4F-AD62-165129E9D4DE}"/>
              </a:ext>
            </a:extLst>
          </p:cNvPr>
          <p:cNvSpPr>
            <a:spLocks noGrp="1"/>
          </p:cNvSpPr>
          <p:nvPr>
            <p:ph type="ftr" sz="quarter" idx="11"/>
          </p:nvPr>
        </p:nvSpPr>
        <p:spPr/>
        <p:txBody>
          <a:bodyPr/>
          <a:lstStyle/>
          <a:p>
            <a:r>
              <a:rPr lang="en-US" dirty="0"/>
              <a:t>UDL/ Réunion ccas de </a:t>
            </a:r>
            <a:r>
              <a:rPr lang="en-US" dirty="0" err="1"/>
              <a:t>Faulx</a:t>
            </a:r>
            <a:r>
              <a:rPr lang="en-US" dirty="0"/>
              <a:t> du 5 </a:t>
            </a:r>
            <a:r>
              <a:rPr lang="en-US" dirty="0" err="1"/>
              <a:t>octobre</a:t>
            </a:r>
            <a:r>
              <a:rPr lang="en-US" dirty="0"/>
              <a:t> 2020</a:t>
            </a:r>
          </a:p>
        </p:txBody>
      </p:sp>
    </p:spTree>
    <p:extLst>
      <p:ext uri="{BB962C8B-B14F-4D97-AF65-F5344CB8AC3E}">
        <p14:creationId xmlns:p14="http://schemas.microsoft.com/office/powerpoint/2010/main" val="19341440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xmlns="" id="{C5BC49EB-1583-D74A-A9C9-B02F2C35594B}"/>
              </a:ext>
            </a:extLst>
          </p:cNvPr>
          <p:cNvSpPr>
            <a:spLocks noGrp="1"/>
          </p:cNvSpPr>
          <p:nvPr>
            <p:ph type="title"/>
          </p:nvPr>
        </p:nvSpPr>
        <p:spPr>
          <a:xfrm>
            <a:off x="531667" y="609600"/>
            <a:ext cx="10364451" cy="1596177"/>
          </a:xfrm>
        </p:spPr>
        <p:txBody>
          <a:bodyPr>
            <a:normAutofit/>
          </a:bodyPr>
          <a:lstStyle/>
          <a:p>
            <a:r>
              <a:rPr lang="fr-FR" sz="2800">
                <a:latin typeface="Arial" panose="020B0604020202020204" pitchFamily="34" charset="0"/>
                <a:cs typeface="Arial" panose="020B0604020202020204" pitchFamily="34" charset="0"/>
              </a:rPr>
              <a:t>Retour sur la réunion ANCV du 22/09/2020 </a:t>
            </a:r>
            <a:br>
              <a:rPr lang="fr-FR" sz="2800">
                <a:latin typeface="Arial" panose="020B0604020202020204" pitchFamily="34" charset="0"/>
                <a:cs typeface="Arial" panose="020B0604020202020204" pitchFamily="34" charset="0"/>
              </a:rPr>
            </a:br>
            <a:r>
              <a:rPr lang="fr-FR" sz="2800">
                <a:latin typeface="Arial" panose="020B0604020202020204" pitchFamily="34" charset="0"/>
                <a:cs typeface="Arial" panose="020B0604020202020204" pitchFamily="34" charset="0"/>
              </a:rPr>
              <a:t>« séniors en vacances »</a:t>
            </a:r>
            <a:endParaRPr lang="fr-FR" sz="2800"/>
          </a:p>
        </p:txBody>
      </p:sp>
      <p:sp>
        <p:nvSpPr>
          <p:cNvPr id="3" name="Espace réservé du contenu 2">
            <a:extLst>
              <a:ext uri="{FF2B5EF4-FFF2-40B4-BE49-F238E27FC236}">
                <a16:creationId xmlns:a16="http://schemas.microsoft.com/office/drawing/2014/main" xmlns="" id="{8B05A7B9-F89F-F148-9F0B-2A24774020F2}"/>
              </a:ext>
            </a:extLst>
          </p:cNvPr>
          <p:cNvSpPr>
            <a:spLocks noGrp="1"/>
          </p:cNvSpPr>
          <p:nvPr>
            <p:ph sz="quarter" idx="13"/>
          </p:nvPr>
        </p:nvSpPr>
        <p:spPr/>
        <p:txBody>
          <a:bodyPr>
            <a:normAutofit fontScale="47500" lnSpcReduction="20000"/>
          </a:bodyPr>
          <a:lstStyle/>
          <a:p>
            <a:r>
              <a:rPr lang="fr-FR" sz="4300" i="1">
                <a:latin typeface="Arial" panose="020B0604020202020204" pitchFamily="34" charset="0"/>
                <a:cs typeface="Arial" panose="020B0604020202020204" pitchFamily="34" charset="0"/>
              </a:rPr>
              <a:t>« Et si notre CCAS devenait un partenaire de l’ANCV pour les vacances des âgés dépendants et/ou de leurs aidants »</a:t>
            </a:r>
            <a:endParaRPr lang="fr-FR" sz="4300">
              <a:latin typeface="Arial" panose="020B0604020202020204" pitchFamily="34" charset="0"/>
              <a:cs typeface="Arial" panose="020B0604020202020204" pitchFamily="34" charset="0"/>
            </a:endParaRPr>
          </a:p>
          <a:p>
            <a:pPr marL="228600" lvl="1">
              <a:spcBef>
                <a:spcPts val="1000"/>
              </a:spcBef>
            </a:pPr>
            <a:endParaRPr lang="fr-FR" sz="4300">
              <a:latin typeface="Arial" panose="020B0604020202020204" pitchFamily="34" charset="0"/>
              <a:cs typeface="Arial" panose="020B0604020202020204" pitchFamily="34" charset="0"/>
            </a:endParaRPr>
          </a:p>
          <a:p>
            <a:pPr marL="228600" lvl="1">
              <a:spcBef>
                <a:spcPts val="1000"/>
              </a:spcBef>
            </a:pPr>
            <a:r>
              <a:rPr lang="fr-FR" sz="3500">
                <a:latin typeface="Arial" panose="020B0604020202020204" pitchFamily="34" charset="0"/>
                <a:cs typeface="Arial" panose="020B0604020202020204" pitchFamily="34" charset="0"/>
              </a:rPr>
              <a:t>objectifs du ccas :</a:t>
            </a:r>
          </a:p>
          <a:p>
            <a:pPr marL="685800" lvl="2">
              <a:spcBef>
                <a:spcPts val="1000"/>
              </a:spcBef>
            </a:pPr>
            <a:r>
              <a:rPr lang="fr-FR" sz="3000">
                <a:latin typeface="Arial" panose="020B0604020202020204" pitchFamily="34" charset="0"/>
                <a:cs typeface="Arial" panose="020B0604020202020204" pitchFamily="34" charset="0"/>
              </a:rPr>
              <a:t>Porter un projet visant à permettre à nos séniors de partir en vacances,</a:t>
            </a:r>
          </a:p>
          <a:p>
            <a:pPr marL="685800" lvl="2">
              <a:spcBef>
                <a:spcPts val="1000"/>
              </a:spcBef>
            </a:pPr>
            <a:r>
              <a:rPr lang="fr-FR" sz="3000">
                <a:latin typeface="Arial" panose="020B0604020202020204" pitchFamily="34" charset="0"/>
                <a:cs typeface="Arial" panose="020B0604020202020204" pitchFamily="34" charset="0"/>
              </a:rPr>
              <a:t>formaliser une convention de partenariat sans engagement financier avec l’ancv,</a:t>
            </a:r>
          </a:p>
          <a:p>
            <a:pPr marL="685800" lvl="2">
              <a:spcBef>
                <a:spcPts val="1000"/>
              </a:spcBef>
            </a:pPr>
            <a:r>
              <a:rPr lang="fr-FR" sz="3000">
                <a:latin typeface="Arial" panose="020B0604020202020204" pitchFamily="34" charset="0"/>
                <a:cs typeface="Arial" panose="020B0604020202020204" pitchFamily="34" charset="0"/>
              </a:rPr>
              <a:t>Faire bénéficier, ainsi, nos séniors des aides financières de l’ancv,</a:t>
            </a:r>
          </a:p>
          <a:p>
            <a:pPr marL="685800" lvl="2">
              <a:spcBef>
                <a:spcPts val="1000"/>
              </a:spcBef>
            </a:pPr>
            <a:r>
              <a:rPr lang="fr-FR" sz="3000">
                <a:latin typeface="Arial" panose="020B0604020202020204" pitchFamily="34" charset="0"/>
                <a:cs typeface="Arial" panose="020B0604020202020204" pitchFamily="34" charset="0"/>
              </a:rPr>
              <a:t>Proposer à d’autres communes proches de nous rejoindre dans ce projet</a:t>
            </a:r>
          </a:p>
          <a:p>
            <a:endParaRPr lang="fr-FR"/>
          </a:p>
        </p:txBody>
      </p:sp>
      <p:sp>
        <p:nvSpPr>
          <p:cNvPr id="5" name="Espace réservé du numéro de diapositive 4">
            <a:extLst>
              <a:ext uri="{FF2B5EF4-FFF2-40B4-BE49-F238E27FC236}">
                <a16:creationId xmlns:a16="http://schemas.microsoft.com/office/drawing/2014/main" xmlns="" id="{475355DD-541D-F040-9E20-A9DAD951957E}"/>
              </a:ext>
            </a:extLst>
          </p:cNvPr>
          <p:cNvSpPr>
            <a:spLocks noGrp="1"/>
          </p:cNvSpPr>
          <p:nvPr>
            <p:ph type="sldNum" sz="quarter" idx="12"/>
          </p:nvPr>
        </p:nvSpPr>
        <p:spPr/>
        <p:txBody>
          <a:bodyPr/>
          <a:lstStyle/>
          <a:p>
            <a:fld id="{6D22F896-40B5-4ADD-8801-0D06FADFA095}" type="slidenum">
              <a:rPr lang="en-US" smtClean="0"/>
              <a:t>12</a:t>
            </a:fld>
            <a:endParaRPr lang="en-US"/>
          </a:p>
        </p:txBody>
      </p:sp>
      <p:pic>
        <p:nvPicPr>
          <p:cNvPr id="6" name="Image 5" descr="Une image contenant signe, tenant, dessin, grand&#10;&#10;Description générée automatiquement">
            <a:extLst>
              <a:ext uri="{FF2B5EF4-FFF2-40B4-BE49-F238E27FC236}">
                <a16:creationId xmlns:a16="http://schemas.microsoft.com/office/drawing/2014/main" xmlns="" id="{4E5DEC61-5A2B-4947-B7AB-6544126AA177}"/>
              </a:ext>
            </a:extLst>
          </p:cNvPr>
          <p:cNvPicPr>
            <a:picLocks noChangeAspect="1"/>
          </p:cNvPicPr>
          <p:nvPr/>
        </p:nvPicPr>
        <p:blipFill>
          <a:blip r:embed="rId2">
            <a:extLst>
              <a:ext uri="{837473B0-CC2E-450A-ABE3-18F120FF3D39}">
                <a1611:picAttrSrcUrl xmlns:a1611="http://schemas.microsoft.com/office/drawing/2016/11/main" xmlns="" r:id="rId3"/>
              </a:ext>
            </a:extLst>
          </a:blip>
          <a:stretch>
            <a:fillRect/>
          </a:stretch>
        </p:blipFill>
        <p:spPr>
          <a:xfrm>
            <a:off x="9900136" y="146907"/>
            <a:ext cx="1664475" cy="1337128"/>
          </a:xfrm>
          <a:prstGeom prst="rect">
            <a:avLst/>
          </a:prstGeom>
        </p:spPr>
      </p:pic>
      <p:sp>
        <p:nvSpPr>
          <p:cNvPr id="7" name="Espace réservé du pied de page 6">
            <a:extLst>
              <a:ext uri="{FF2B5EF4-FFF2-40B4-BE49-F238E27FC236}">
                <a16:creationId xmlns:a16="http://schemas.microsoft.com/office/drawing/2014/main" xmlns="" id="{662C758F-5E83-C247-A223-20D04090B4E7}"/>
              </a:ext>
            </a:extLst>
          </p:cNvPr>
          <p:cNvSpPr>
            <a:spLocks noGrp="1"/>
          </p:cNvSpPr>
          <p:nvPr>
            <p:ph type="ftr" sz="quarter" idx="11"/>
          </p:nvPr>
        </p:nvSpPr>
        <p:spPr/>
        <p:txBody>
          <a:bodyPr/>
          <a:lstStyle/>
          <a:p>
            <a:r>
              <a:rPr lang="en-US" dirty="0"/>
              <a:t>UDL/ Réunion ccas de </a:t>
            </a:r>
            <a:r>
              <a:rPr lang="en-US" dirty="0" err="1"/>
              <a:t>Faulx</a:t>
            </a:r>
            <a:r>
              <a:rPr lang="en-US" dirty="0"/>
              <a:t> du 5 </a:t>
            </a:r>
            <a:r>
              <a:rPr lang="en-US" dirty="0" err="1"/>
              <a:t>octobre</a:t>
            </a:r>
            <a:r>
              <a:rPr lang="en-US" dirty="0"/>
              <a:t> 2020</a:t>
            </a:r>
          </a:p>
        </p:txBody>
      </p:sp>
    </p:spTree>
    <p:extLst>
      <p:ext uri="{BB962C8B-B14F-4D97-AF65-F5344CB8AC3E}">
        <p14:creationId xmlns:p14="http://schemas.microsoft.com/office/powerpoint/2010/main" val="33390411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xmlns="" id="{37A4D14E-E703-DD44-B719-A69BFD2A095F}"/>
              </a:ext>
            </a:extLst>
          </p:cNvPr>
          <p:cNvSpPr>
            <a:spLocks noGrp="1"/>
          </p:cNvSpPr>
          <p:nvPr>
            <p:ph type="title"/>
          </p:nvPr>
        </p:nvSpPr>
        <p:spPr>
          <a:xfrm>
            <a:off x="531667" y="609600"/>
            <a:ext cx="10364451" cy="1596177"/>
          </a:xfrm>
        </p:spPr>
        <p:txBody>
          <a:bodyPr>
            <a:normAutofit/>
          </a:bodyPr>
          <a:lstStyle/>
          <a:p>
            <a:r>
              <a:rPr lang="fr-FR" sz="2800">
                <a:latin typeface="Arial" panose="020B0604020202020204" pitchFamily="34" charset="0"/>
                <a:cs typeface="Arial" panose="020B0604020202020204" pitchFamily="34" charset="0"/>
              </a:rPr>
              <a:t>Retour sur la réunion ANCV du 22/09/2020 </a:t>
            </a:r>
            <a:br>
              <a:rPr lang="fr-FR" sz="2800">
                <a:latin typeface="Arial" panose="020B0604020202020204" pitchFamily="34" charset="0"/>
                <a:cs typeface="Arial" panose="020B0604020202020204" pitchFamily="34" charset="0"/>
              </a:rPr>
            </a:br>
            <a:r>
              <a:rPr lang="fr-FR" sz="2800">
                <a:latin typeface="Arial" panose="020B0604020202020204" pitchFamily="34" charset="0"/>
                <a:cs typeface="Arial" panose="020B0604020202020204" pitchFamily="34" charset="0"/>
              </a:rPr>
              <a:t>« séniors en vacances »</a:t>
            </a:r>
            <a:endParaRPr lang="fr-FR" sz="2800"/>
          </a:p>
        </p:txBody>
      </p:sp>
      <p:sp>
        <p:nvSpPr>
          <p:cNvPr id="3" name="Espace réservé du contenu 2">
            <a:extLst>
              <a:ext uri="{FF2B5EF4-FFF2-40B4-BE49-F238E27FC236}">
                <a16:creationId xmlns:a16="http://schemas.microsoft.com/office/drawing/2014/main" xmlns="" id="{C3B59C53-AA23-3B47-979B-98C77969C742}"/>
              </a:ext>
            </a:extLst>
          </p:cNvPr>
          <p:cNvSpPr>
            <a:spLocks noGrp="1"/>
          </p:cNvSpPr>
          <p:nvPr>
            <p:ph sz="quarter" idx="13"/>
          </p:nvPr>
        </p:nvSpPr>
        <p:spPr>
          <a:xfrm>
            <a:off x="913774" y="1946728"/>
            <a:ext cx="10363826" cy="3936547"/>
          </a:xfrm>
        </p:spPr>
        <p:txBody>
          <a:bodyPr>
            <a:normAutofit fontScale="70000" lnSpcReduction="20000"/>
          </a:bodyPr>
          <a:lstStyle/>
          <a:p>
            <a:pPr marL="0" indent="0">
              <a:buNone/>
            </a:pPr>
            <a:r>
              <a:rPr lang="fr-FR">
                <a:latin typeface="Arial" panose="020B0604020202020204" pitchFamily="34" charset="0"/>
                <a:cs typeface="Arial" panose="020B0604020202020204" pitchFamily="34" charset="0"/>
              </a:rPr>
              <a:t>Travaux à mener rapidement </a:t>
            </a:r>
            <a:r>
              <a:rPr lang="fr-FR" sz="1800">
                <a:latin typeface="Arial" panose="020B0604020202020204" pitchFamily="34" charset="0"/>
                <a:cs typeface="Arial" panose="020B0604020202020204" pitchFamily="34" charset="0"/>
              </a:rPr>
              <a:t>:</a:t>
            </a:r>
          </a:p>
          <a:p>
            <a:pPr marL="0" indent="0">
              <a:buNone/>
            </a:pPr>
            <a:r>
              <a:rPr lang="fr-FR">
                <a:latin typeface="Arial" panose="020B0604020202020204" pitchFamily="34" charset="0"/>
                <a:cs typeface="Arial" panose="020B0604020202020204" pitchFamily="34" charset="0"/>
              </a:rPr>
              <a:t>Mise en place en place d’un comité de pilotage CCAS afin de formaliser cette convention avec l’aide l’ANCV,</a:t>
            </a:r>
          </a:p>
          <a:p>
            <a:pPr marL="0" indent="0">
              <a:buNone/>
            </a:pPr>
            <a:r>
              <a:rPr lang="fr-FR">
                <a:latin typeface="Arial" panose="020B0604020202020204" pitchFamily="34" charset="0"/>
                <a:cs typeface="Arial" panose="020B0604020202020204" pitchFamily="34" charset="0"/>
              </a:rPr>
              <a:t>Prendre une délibération pour permettre le conventionnement</a:t>
            </a:r>
          </a:p>
          <a:p>
            <a:pPr marL="0" indent="0">
              <a:buNone/>
            </a:pPr>
            <a:r>
              <a:rPr lang="fr-FR" sz="1300">
                <a:latin typeface="Arial" panose="020B0604020202020204" pitchFamily="34" charset="0"/>
                <a:cs typeface="Arial" panose="020B0604020202020204" pitchFamily="34" charset="0"/>
              </a:rPr>
              <a:t>	</a:t>
            </a:r>
          </a:p>
          <a:p>
            <a:pPr marL="0" indent="0">
              <a:buNone/>
            </a:pPr>
            <a:r>
              <a:rPr lang="fr-FR">
                <a:latin typeface="Arial" panose="020B0604020202020204" pitchFamily="34" charset="0"/>
                <a:cs typeface="Arial" panose="020B0604020202020204" pitchFamily="34" charset="0"/>
              </a:rPr>
              <a:t>Contacter ancv après 1ere réunion comité de pilotage pour organiser les réunions de travail</a:t>
            </a:r>
          </a:p>
          <a:p>
            <a:pPr lvl="1"/>
            <a:r>
              <a:rPr lang="fr-FR" sz="1500">
                <a:latin typeface="Arial" panose="020B0604020202020204" pitchFamily="34" charset="0"/>
                <a:cs typeface="Arial" panose="020B0604020202020204" pitchFamily="34" charset="0"/>
              </a:rPr>
              <a:t>Attention au Délai de 6 mois pour mettre en place un projet,</a:t>
            </a:r>
          </a:p>
          <a:p>
            <a:pPr lvl="1"/>
            <a:r>
              <a:rPr lang="fr-FR" sz="1500">
                <a:latin typeface="Arial" panose="020B0604020202020204" pitchFamily="34" charset="0"/>
                <a:cs typeface="Arial" panose="020B0604020202020204" pitchFamily="34" charset="0"/>
              </a:rPr>
              <a:t>Déterminer un Calendrier avec nouveaux partenaires 2021 du tourisme a partir de novembre 2020,</a:t>
            </a:r>
          </a:p>
          <a:p>
            <a:pPr lvl="1"/>
            <a:r>
              <a:rPr lang="fr-FR" sz="1500">
                <a:latin typeface="Arial" panose="020B0604020202020204" pitchFamily="34" charset="0"/>
                <a:cs typeface="Arial" panose="020B0604020202020204" pitchFamily="34" charset="0"/>
              </a:rPr>
              <a:t>Identifier Avec quel partenaire travailler ? autres communes intéressées, associations de retraités ou et carsat,</a:t>
            </a:r>
          </a:p>
          <a:p>
            <a:pPr lvl="1"/>
            <a:r>
              <a:rPr lang="fr-FR" sz="1500">
                <a:latin typeface="Arial" panose="020B0604020202020204" pitchFamily="34" charset="0"/>
                <a:cs typeface="Arial" panose="020B0604020202020204" pitchFamily="34" charset="0"/>
              </a:rPr>
              <a:t>Déposer les Formulaires complétés en fin d’année ou en début d’année 2021</a:t>
            </a:r>
          </a:p>
          <a:p>
            <a:pPr lvl="1"/>
            <a:endParaRPr lang="fr-FR" sz="1200">
              <a:latin typeface="Arial" panose="020B0604020202020204" pitchFamily="34" charset="0"/>
              <a:cs typeface="Arial" panose="020B0604020202020204" pitchFamily="34" charset="0"/>
            </a:endParaRPr>
          </a:p>
          <a:p>
            <a:r>
              <a:rPr lang="fr-FR" sz="1600">
                <a:latin typeface="Arial" panose="020B0604020202020204" pitchFamily="34" charset="0"/>
                <a:cs typeface="Arial" panose="020B0604020202020204" pitchFamily="34" charset="0"/>
              </a:rPr>
              <a:t>Attention COVID : décret gouvernement en reparler avec ancv lors des réunions de travail règles publiques avec négociations partenaires tourisme et refaire un dossier d’aide pour l’année suivante si report.</a:t>
            </a:r>
          </a:p>
          <a:p>
            <a:endParaRPr lang="fr-FR"/>
          </a:p>
        </p:txBody>
      </p:sp>
      <p:sp>
        <p:nvSpPr>
          <p:cNvPr id="5" name="Espace réservé du numéro de diapositive 4">
            <a:extLst>
              <a:ext uri="{FF2B5EF4-FFF2-40B4-BE49-F238E27FC236}">
                <a16:creationId xmlns:a16="http://schemas.microsoft.com/office/drawing/2014/main" xmlns="" id="{6AD88F75-3F73-E440-A0B6-AF0B57A86298}"/>
              </a:ext>
            </a:extLst>
          </p:cNvPr>
          <p:cNvSpPr>
            <a:spLocks noGrp="1"/>
          </p:cNvSpPr>
          <p:nvPr>
            <p:ph type="sldNum" sz="quarter" idx="12"/>
          </p:nvPr>
        </p:nvSpPr>
        <p:spPr/>
        <p:txBody>
          <a:bodyPr/>
          <a:lstStyle/>
          <a:p>
            <a:fld id="{6D22F896-40B5-4ADD-8801-0D06FADFA095}" type="slidenum">
              <a:rPr lang="en-US" smtClean="0"/>
              <a:t>13</a:t>
            </a:fld>
            <a:endParaRPr lang="en-US"/>
          </a:p>
        </p:txBody>
      </p:sp>
      <p:pic>
        <p:nvPicPr>
          <p:cNvPr id="6" name="Image 5" descr="Une image contenant signe, tenant, dessin, grand&#10;&#10;Description générée automatiquement">
            <a:extLst>
              <a:ext uri="{FF2B5EF4-FFF2-40B4-BE49-F238E27FC236}">
                <a16:creationId xmlns:a16="http://schemas.microsoft.com/office/drawing/2014/main" xmlns="" id="{1223A5E8-B2BA-4744-AFDC-9B58F68086FF}"/>
              </a:ext>
            </a:extLst>
          </p:cNvPr>
          <p:cNvPicPr>
            <a:picLocks noChangeAspect="1"/>
          </p:cNvPicPr>
          <p:nvPr/>
        </p:nvPicPr>
        <p:blipFill>
          <a:blip r:embed="rId2">
            <a:extLst>
              <a:ext uri="{837473B0-CC2E-450A-ABE3-18F120FF3D39}">
                <a1611:picAttrSrcUrl xmlns:a1611="http://schemas.microsoft.com/office/drawing/2016/11/main" xmlns="" r:id="rId3"/>
              </a:ext>
            </a:extLst>
          </a:blip>
          <a:stretch>
            <a:fillRect/>
          </a:stretch>
        </p:blipFill>
        <p:spPr>
          <a:xfrm>
            <a:off x="9900136" y="146907"/>
            <a:ext cx="1664475" cy="1337128"/>
          </a:xfrm>
          <a:prstGeom prst="rect">
            <a:avLst/>
          </a:prstGeom>
        </p:spPr>
      </p:pic>
      <p:sp>
        <p:nvSpPr>
          <p:cNvPr id="7" name="Espace réservé du pied de page 6">
            <a:extLst>
              <a:ext uri="{FF2B5EF4-FFF2-40B4-BE49-F238E27FC236}">
                <a16:creationId xmlns:a16="http://schemas.microsoft.com/office/drawing/2014/main" xmlns="" id="{2D9CD4DE-B99A-9945-BB50-62A968138254}"/>
              </a:ext>
            </a:extLst>
          </p:cNvPr>
          <p:cNvSpPr>
            <a:spLocks noGrp="1"/>
          </p:cNvSpPr>
          <p:nvPr>
            <p:ph type="ftr" sz="quarter" idx="11"/>
          </p:nvPr>
        </p:nvSpPr>
        <p:spPr/>
        <p:txBody>
          <a:bodyPr/>
          <a:lstStyle/>
          <a:p>
            <a:r>
              <a:rPr lang="en-US" dirty="0"/>
              <a:t>UDL/ Réunion ccas de </a:t>
            </a:r>
            <a:r>
              <a:rPr lang="en-US" dirty="0" err="1"/>
              <a:t>Faulx</a:t>
            </a:r>
            <a:r>
              <a:rPr lang="en-US" dirty="0"/>
              <a:t> du 5 </a:t>
            </a:r>
            <a:r>
              <a:rPr lang="en-US" dirty="0" err="1"/>
              <a:t>octobre</a:t>
            </a:r>
            <a:r>
              <a:rPr lang="en-US" dirty="0"/>
              <a:t> 2020</a:t>
            </a:r>
          </a:p>
        </p:txBody>
      </p:sp>
    </p:spTree>
    <p:extLst>
      <p:ext uri="{BB962C8B-B14F-4D97-AF65-F5344CB8AC3E}">
        <p14:creationId xmlns:p14="http://schemas.microsoft.com/office/powerpoint/2010/main" val="25563759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xmlns="" id="{37A4D14E-E703-DD44-B719-A69BFD2A095F}"/>
              </a:ext>
            </a:extLst>
          </p:cNvPr>
          <p:cNvSpPr>
            <a:spLocks noGrp="1"/>
          </p:cNvSpPr>
          <p:nvPr>
            <p:ph type="title"/>
          </p:nvPr>
        </p:nvSpPr>
        <p:spPr>
          <a:xfrm>
            <a:off x="149560" y="609600"/>
            <a:ext cx="10364451" cy="1596177"/>
          </a:xfrm>
        </p:spPr>
        <p:txBody>
          <a:bodyPr>
            <a:normAutofit/>
          </a:bodyPr>
          <a:lstStyle/>
          <a:p>
            <a:r>
              <a:rPr lang="fr-FR" sz="2800">
                <a:latin typeface="Arial" panose="020B0604020202020204" pitchFamily="34" charset="0"/>
                <a:cs typeface="Arial" panose="020B0604020202020204" pitchFamily="34" charset="0"/>
              </a:rPr>
              <a:t>Coordination des aides sociales facultatives</a:t>
            </a:r>
            <a:endParaRPr lang="fr-FR" sz="2800"/>
          </a:p>
        </p:txBody>
      </p:sp>
      <p:sp>
        <p:nvSpPr>
          <p:cNvPr id="3" name="Espace réservé du contenu 2">
            <a:extLst>
              <a:ext uri="{FF2B5EF4-FFF2-40B4-BE49-F238E27FC236}">
                <a16:creationId xmlns:a16="http://schemas.microsoft.com/office/drawing/2014/main" xmlns="" id="{C3B59C53-AA23-3B47-979B-98C77969C742}"/>
              </a:ext>
            </a:extLst>
          </p:cNvPr>
          <p:cNvSpPr>
            <a:spLocks noGrp="1"/>
          </p:cNvSpPr>
          <p:nvPr>
            <p:ph sz="quarter" idx="13"/>
          </p:nvPr>
        </p:nvSpPr>
        <p:spPr>
          <a:xfrm>
            <a:off x="913774" y="1946728"/>
            <a:ext cx="10363826" cy="3936547"/>
          </a:xfrm>
        </p:spPr>
        <p:txBody>
          <a:bodyPr>
            <a:normAutofit lnSpcReduction="10000"/>
          </a:bodyPr>
          <a:lstStyle/>
          <a:p>
            <a:r>
              <a:rPr lang="fr-FR" sz="1400">
                <a:latin typeface="Arial" panose="020B0604020202020204" pitchFamily="34" charset="0"/>
                <a:cs typeface="Arial" panose="020B0604020202020204" pitchFamily="34" charset="0"/>
              </a:rPr>
              <a:t>Déploiement de la coordination des aides sociales facultatives (CTASF) depuis le 1</a:t>
            </a:r>
            <a:r>
              <a:rPr lang="fr-FR" sz="1400" baseline="30000">
                <a:latin typeface="Arial" panose="020B0604020202020204" pitchFamily="34" charset="0"/>
                <a:cs typeface="Arial" panose="020B0604020202020204" pitchFamily="34" charset="0"/>
              </a:rPr>
              <a:t>er</a:t>
            </a:r>
            <a:r>
              <a:rPr lang="fr-FR" sz="1400">
                <a:latin typeface="Arial" panose="020B0604020202020204" pitchFamily="34" charset="0"/>
                <a:cs typeface="Arial" panose="020B0604020202020204" pitchFamily="34" charset="0"/>
              </a:rPr>
              <a:t> octobre 2020</a:t>
            </a:r>
          </a:p>
          <a:p>
            <a:r>
              <a:rPr lang="fr-FR" sz="1400">
                <a:latin typeface="Arial" panose="020B0604020202020204" pitchFamily="34" charset="0"/>
                <a:cs typeface="Arial" panose="020B0604020202020204" pitchFamily="34" charset="0"/>
              </a:rPr>
              <a:t>Fonds sollicité uniquement de façon subsidiaire après avoir activé les sociales « classiques » de droit commun,</a:t>
            </a:r>
          </a:p>
          <a:p>
            <a:r>
              <a:rPr lang="fr-FR" sz="1400">
                <a:latin typeface="Arial" panose="020B0604020202020204" pitchFamily="34" charset="0"/>
                <a:cs typeface="Arial" panose="020B0604020202020204" pitchFamily="34" charset="0"/>
              </a:rPr>
              <a:t>Adhésion proposée aux ccas et aux associations avec une participation libre appréciation à partir de 50 euros,</a:t>
            </a:r>
          </a:p>
          <a:p>
            <a:r>
              <a:rPr lang="fr-FR" sz="1400">
                <a:latin typeface="Arial" panose="020B0604020202020204" pitchFamily="34" charset="0"/>
                <a:cs typeface="Arial" panose="020B0604020202020204" pitchFamily="34" charset="0"/>
              </a:rPr>
              <a:t>Mise en place d’une commission mensuelle qui est chargée d’accorder des aides sociales dans le cadre d’un projet préparé avec les ménages (des communes adhérentes ou non) accompagnés par un travailleur social afin de traiter des situations complexes. Il ne s’agit pas de situations urgentes.</a:t>
            </a:r>
          </a:p>
          <a:p>
            <a:r>
              <a:rPr lang="fr-FR" sz="1400">
                <a:latin typeface="Arial" panose="020B0604020202020204" pitchFamily="34" charset="0"/>
                <a:cs typeface="Arial" panose="020B0604020202020204" pitchFamily="34" charset="0"/>
              </a:rPr>
              <a:t>Comité de pilotage le 8 octobre 2020 à 9h00 : Désignation des membres de la commission qui pourraient être « tournants »,</a:t>
            </a:r>
          </a:p>
          <a:p>
            <a:r>
              <a:rPr lang="fr-FR" sz="1400">
                <a:latin typeface="Arial" panose="020B0604020202020204" pitchFamily="34" charset="0"/>
                <a:cs typeface="Arial" panose="020B0604020202020204" pitchFamily="34" charset="0"/>
              </a:rPr>
              <a:t>Première commission le 13 octobre 2020 à 14h00</a:t>
            </a:r>
          </a:p>
          <a:p>
            <a:r>
              <a:rPr lang="fr-FR" sz="1400">
                <a:latin typeface="Arial" panose="020B0604020202020204" pitchFamily="34" charset="0"/>
                <a:cs typeface="Arial" panose="020B0604020202020204" pitchFamily="34" charset="0"/>
              </a:rPr>
              <a:t>Deux questions : adhésion ? Représentation ccas de Faulx ?</a:t>
            </a:r>
          </a:p>
        </p:txBody>
      </p:sp>
      <p:sp>
        <p:nvSpPr>
          <p:cNvPr id="5" name="Espace réservé du numéro de diapositive 4">
            <a:extLst>
              <a:ext uri="{FF2B5EF4-FFF2-40B4-BE49-F238E27FC236}">
                <a16:creationId xmlns:a16="http://schemas.microsoft.com/office/drawing/2014/main" xmlns="" id="{6AD88F75-3F73-E440-A0B6-AF0B57A86298}"/>
              </a:ext>
            </a:extLst>
          </p:cNvPr>
          <p:cNvSpPr>
            <a:spLocks noGrp="1"/>
          </p:cNvSpPr>
          <p:nvPr>
            <p:ph type="sldNum" sz="quarter" idx="12"/>
          </p:nvPr>
        </p:nvSpPr>
        <p:spPr/>
        <p:txBody>
          <a:bodyPr/>
          <a:lstStyle/>
          <a:p>
            <a:fld id="{6D22F896-40B5-4ADD-8801-0D06FADFA095}" type="slidenum">
              <a:rPr lang="en-US" smtClean="0"/>
              <a:t>14</a:t>
            </a:fld>
            <a:endParaRPr lang="en-US"/>
          </a:p>
        </p:txBody>
      </p:sp>
      <p:pic>
        <p:nvPicPr>
          <p:cNvPr id="6" name="Image 5" descr="Une image contenant signe, tenant, dessin, grand&#10;&#10;Description générée automatiquement">
            <a:extLst>
              <a:ext uri="{FF2B5EF4-FFF2-40B4-BE49-F238E27FC236}">
                <a16:creationId xmlns:a16="http://schemas.microsoft.com/office/drawing/2014/main" xmlns="" id="{1223A5E8-B2BA-4744-AFDC-9B58F68086FF}"/>
              </a:ext>
            </a:extLst>
          </p:cNvPr>
          <p:cNvPicPr>
            <a:picLocks noChangeAspect="1"/>
          </p:cNvPicPr>
          <p:nvPr/>
        </p:nvPicPr>
        <p:blipFill>
          <a:blip r:embed="rId2">
            <a:extLst>
              <a:ext uri="{837473B0-CC2E-450A-ABE3-18F120FF3D39}">
                <a1611:picAttrSrcUrl xmlns:a1611="http://schemas.microsoft.com/office/drawing/2016/11/main" xmlns="" r:id="rId3"/>
              </a:ext>
            </a:extLst>
          </a:blip>
          <a:stretch>
            <a:fillRect/>
          </a:stretch>
        </p:blipFill>
        <p:spPr>
          <a:xfrm>
            <a:off x="10000741" y="216766"/>
            <a:ext cx="1664475" cy="1337128"/>
          </a:xfrm>
          <a:prstGeom prst="rect">
            <a:avLst/>
          </a:prstGeom>
        </p:spPr>
      </p:pic>
      <p:sp>
        <p:nvSpPr>
          <p:cNvPr id="7" name="Espace réservé du pied de page 6">
            <a:extLst>
              <a:ext uri="{FF2B5EF4-FFF2-40B4-BE49-F238E27FC236}">
                <a16:creationId xmlns:a16="http://schemas.microsoft.com/office/drawing/2014/main" xmlns="" id="{56D50D8B-44F4-3C40-8AF4-E95DFE2301FD}"/>
              </a:ext>
            </a:extLst>
          </p:cNvPr>
          <p:cNvSpPr>
            <a:spLocks noGrp="1"/>
          </p:cNvSpPr>
          <p:nvPr>
            <p:ph type="ftr" sz="quarter" idx="11"/>
          </p:nvPr>
        </p:nvSpPr>
        <p:spPr/>
        <p:txBody>
          <a:bodyPr/>
          <a:lstStyle/>
          <a:p>
            <a:r>
              <a:rPr lang="en-US" dirty="0"/>
              <a:t>UDL/ Réunion ccas de </a:t>
            </a:r>
            <a:r>
              <a:rPr lang="en-US" dirty="0" err="1"/>
              <a:t>Faulx</a:t>
            </a:r>
            <a:r>
              <a:rPr lang="en-US" dirty="0"/>
              <a:t> du 5 </a:t>
            </a:r>
            <a:r>
              <a:rPr lang="en-US" dirty="0" err="1"/>
              <a:t>octobre</a:t>
            </a:r>
            <a:r>
              <a:rPr lang="en-US" dirty="0"/>
              <a:t> 2020</a:t>
            </a:r>
          </a:p>
        </p:txBody>
      </p:sp>
    </p:spTree>
    <p:extLst>
      <p:ext uri="{BB962C8B-B14F-4D97-AF65-F5344CB8AC3E}">
        <p14:creationId xmlns:p14="http://schemas.microsoft.com/office/powerpoint/2010/main" val="20927881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xmlns="" id="{70CED3BD-DB20-0640-B333-17B65B96F0AB}"/>
              </a:ext>
            </a:extLst>
          </p:cNvPr>
          <p:cNvSpPr>
            <a:spLocks noGrp="1"/>
          </p:cNvSpPr>
          <p:nvPr>
            <p:ph type="title"/>
          </p:nvPr>
        </p:nvSpPr>
        <p:spPr/>
        <p:txBody>
          <a:bodyPr>
            <a:normAutofit/>
          </a:bodyPr>
          <a:lstStyle/>
          <a:p>
            <a:r>
              <a:rPr lang="fr-FR" sz="2800">
                <a:latin typeface="Arial" panose="020B0604020202020204" pitchFamily="34" charset="0"/>
                <a:cs typeface="Arial" panose="020B0604020202020204" pitchFamily="34" charset="0"/>
              </a:rPr>
              <a:t>POINT sur l’Organisation du CCAS</a:t>
            </a:r>
            <a:r>
              <a:rPr lang="fr-FR" sz="3100">
                <a:latin typeface="Arial" panose="020B0604020202020204" pitchFamily="34" charset="0"/>
                <a:cs typeface="Arial" panose="020B0604020202020204" pitchFamily="34" charset="0"/>
              </a:rPr>
              <a:t/>
            </a:r>
            <a:br>
              <a:rPr lang="fr-FR" sz="3100">
                <a:latin typeface="Arial" panose="020B0604020202020204" pitchFamily="34" charset="0"/>
                <a:cs typeface="Arial" panose="020B0604020202020204" pitchFamily="34" charset="0"/>
              </a:rPr>
            </a:br>
            <a:endParaRPr lang="fr-FR"/>
          </a:p>
        </p:txBody>
      </p:sp>
      <p:sp>
        <p:nvSpPr>
          <p:cNvPr id="3" name="Espace réservé du contenu 2">
            <a:extLst>
              <a:ext uri="{FF2B5EF4-FFF2-40B4-BE49-F238E27FC236}">
                <a16:creationId xmlns:a16="http://schemas.microsoft.com/office/drawing/2014/main" xmlns="" id="{8AC1E75F-7C68-E14A-8E14-68EDB7C3DD94}"/>
              </a:ext>
            </a:extLst>
          </p:cNvPr>
          <p:cNvSpPr>
            <a:spLocks noGrp="1"/>
          </p:cNvSpPr>
          <p:nvPr>
            <p:ph sz="quarter" idx="13"/>
          </p:nvPr>
        </p:nvSpPr>
        <p:spPr>
          <a:xfrm>
            <a:off x="913774" y="1716946"/>
            <a:ext cx="10363826" cy="3424107"/>
          </a:xfrm>
        </p:spPr>
        <p:txBody>
          <a:bodyPr>
            <a:normAutofit fontScale="25000" lnSpcReduction="20000"/>
          </a:bodyPr>
          <a:lstStyle/>
          <a:p>
            <a:pPr marL="457200" lvl="1" indent="0">
              <a:buNone/>
            </a:pPr>
            <a:endParaRPr lang="fr-FR"/>
          </a:p>
          <a:p>
            <a:pPr marL="457200" lvl="1" indent="0">
              <a:buNone/>
            </a:pPr>
            <a:endParaRPr lang="fr-FR"/>
          </a:p>
          <a:p>
            <a:endParaRPr lang="fr-FR" sz="1400">
              <a:latin typeface="Arial" panose="020B0604020202020204" pitchFamily="34" charset="0"/>
              <a:cs typeface="Arial" panose="020B0604020202020204" pitchFamily="34" charset="0"/>
            </a:endParaRPr>
          </a:p>
          <a:p>
            <a:r>
              <a:rPr lang="fr-FR" sz="6400">
                <a:latin typeface="Arial" panose="020B0604020202020204" pitchFamily="34" charset="0"/>
                <a:cs typeface="Arial" panose="020B0604020202020204" pitchFamily="34" charset="0"/>
              </a:rPr>
              <a:t>expression des Propositions d’organisation par les membres du ccas,</a:t>
            </a:r>
          </a:p>
          <a:p>
            <a:endParaRPr lang="fr-FR" sz="4900">
              <a:latin typeface="Arial" panose="020B0604020202020204" pitchFamily="34" charset="0"/>
              <a:cs typeface="Arial" panose="020B0604020202020204" pitchFamily="34" charset="0"/>
            </a:endParaRPr>
          </a:p>
          <a:p>
            <a:endParaRPr lang="fr-FR" sz="4900">
              <a:latin typeface="Arial" panose="020B0604020202020204" pitchFamily="34" charset="0"/>
              <a:cs typeface="Arial" panose="020B0604020202020204" pitchFamily="34" charset="0"/>
            </a:endParaRPr>
          </a:p>
          <a:p>
            <a:r>
              <a:rPr lang="fr-FR" sz="6400">
                <a:latin typeface="Arial" panose="020B0604020202020204" pitchFamily="34" charset="0"/>
                <a:cs typeface="Arial" panose="020B0604020202020204" pitchFamily="34" charset="0"/>
              </a:rPr>
              <a:t>Exemples sujets à aborder :</a:t>
            </a:r>
          </a:p>
          <a:p>
            <a:endParaRPr lang="fr-FR" sz="4900">
              <a:latin typeface="Arial" panose="020B0604020202020204" pitchFamily="34" charset="0"/>
              <a:cs typeface="Arial" panose="020B0604020202020204" pitchFamily="34" charset="0"/>
            </a:endParaRPr>
          </a:p>
          <a:p>
            <a:pPr lvl="1"/>
            <a:r>
              <a:rPr lang="fr-FR" sz="4900">
                <a:latin typeface="Arial" panose="020B0604020202020204" pitchFamily="34" charset="0"/>
                <a:cs typeface="Arial" panose="020B0604020202020204" pitchFamily="34" charset="0"/>
              </a:rPr>
              <a:t>Accueil du public,</a:t>
            </a:r>
          </a:p>
          <a:p>
            <a:pPr lvl="1"/>
            <a:r>
              <a:rPr lang="fr-FR" sz="4900">
                <a:latin typeface="Arial" panose="020B0604020202020204" pitchFamily="34" charset="0"/>
                <a:cs typeface="Arial" panose="020B0604020202020204" pitchFamily="34" charset="0"/>
              </a:rPr>
              <a:t>Orientation vers référents,</a:t>
            </a:r>
          </a:p>
          <a:p>
            <a:pPr lvl="1"/>
            <a:r>
              <a:rPr lang="fr-FR" sz="4900">
                <a:latin typeface="Arial" panose="020B0604020202020204" pitchFamily="34" charset="0"/>
                <a:cs typeface="Arial" panose="020B0604020202020204" pitchFamily="34" charset="0"/>
              </a:rPr>
              <a:t>Désignation d’un ou plusieurs référents par thème,</a:t>
            </a:r>
          </a:p>
          <a:p>
            <a:pPr lvl="1"/>
            <a:r>
              <a:rPr lang="fr-FR" sz="4900">
                <a:latin typeface="Arial" panose="020B0604020202020204" pitchFamily="34" charset="0"/>
                <a:cs typeface="Arial" panose="020B0604020202020204" pitchFamily="34" charset="0"/>
              </a:rPr>
              <a:t>Évolution site internet, communication</a:t>
            </a:r>
          </a:p>
          <a:p>
            <a:pPr lvl="1"/>
            <a:endParaRPr lang="fr-FR" sz="1200">
              <a:latin typeface="Arial" panose="020B0604020202020204" pitchFamily="34" charset="0"/>
              <a:cs typeface="Arial" panose="020B0604020202020204" pitchFamily="34" charset="0"/>
            </a:endParaRPr>
          </a:p>
          <a:p>
            <a:pPr marL="457200" lvl="1" indent="0">
              <a:buNone/>
            </a:pPr>
            <a:r>
              <a:rPr lang="fr-FR">
                <a:latin typeface="Arial" panose="020B0604020202020204" pitchFamily="34" charset="0"/>
                <a:cs typeface="Arial" panose="020B0604020202020204" pitchFamily="34" charset="0"/>
              </a:rPr>
              <a:t/>
            </a:r>
            <a:br>
              <a:rPr lang="fr-FR">
                <a:latin typeface="Arial" panose="020B0604020202020204" pitchFamily="34" charset="0"/>
                <a:cs typeface="Arial" panose="020B0604020202020204" pitchFamily="34" charset="0"/>
              </a:rPr>
            </a:br>
            <a:endParaRPr lang="fr-FR"/>
          </a:p>
          <a:p>
            <a:endParaRPr lang="fr-FR"/>
          </a:p>
        </p:txBody>
      </p:sp>
      <p:sp>
        <p:nvSpPr>
          <p:cNvPr id="5" name="Espace réservé du numéro de diapositive 4">
            <a:extLst>
              <a:ext uri="{FF2B5EF4-FFF2-40B4-BE49-F238E27FC236}">
                <a16:creationId xmlns:a16="http://schemas.microsoft.com/office/drawing/2014/main" xmlns="" id="{CCACC7F6-67BE-0F41-8EAD-0AC9B6D490DE}"/>
              </a:ext>
            </a:extLst>
          </p:cNvPr>
          <p:cNvSpPr>
            <a:spLocks noGrp="1"/>
          </p:cNvSpPr>
          <p:nvPr>
            <p:ph type="sldNum" sz="quarter" idx="12"/>
          </p:nvPr>
        </p:nvSpPr>
        <p:spPr/>
        <p:txBody>
          <a:bodyPr/>
          <a:lstStyle/>
          <a:p>
            <a:fld id="{6D22F896-40B5-4ADD-8801-0D06FADFA095}" type="slidenum">
              <a:rPr lang="en-US" smtClean="0"/>
              <a:t>15</a:t>
            </a:fld>
            <a:endParaRPr lang="en-US"/>
          </a:p>
        </p:txBody>
      </p:sp>
      <p:pic>
        <p:nvPicPr>
          <p:cNvPr id="6" name="Image 5" descr="Une image contenant signe, tenant, dessin, grand&#10;&#10;Description générée automatiquement">
            <a:extLst>
              <a:ext uri="{FF2B5EF4-FFF2-40B4-BE49-F238E27FC236}">
                <a16:creationId xmlns:a16="http://schemas.microsoft.com/office/drawing/2014/main" xmlns="" id="{DBDEE4DD-BC94-0E47-A58B-09C20F651183}"/>
              </a:ext>
            </a:extLst>
          </p:cNvPr>
          <p:cNvPicPr>
            <a:picLocks noChangeAspect="1"/>
          </p:cNvPicPr>
          <p:nvPr/>
        </p:nvPicPr>
        <p:blipFill>
          <a:blip r:embed="rId2">
            <a:extLst>
              <a:ext uri="{837473B0-CC2E-450A-ABE3-18F120FF3D39}">
                <a1611:picAttrSrcUrl xmlns:a1611="http://schemas.microsoft.com/office/drawing/2016/11/main" xmlns="" r:id="rId3"/>
              </a:ext>
            </a:extLst>
          </a:blip>
          <a:stretch>
            <a:fillRect/>
          </a:stretch>
        </p:blipFill>
        <p:spPr>
          <a:xfrm>
            <a:off x="9900136" y="146907"/>
            <a:ext cx="1664475" cy="1337128"/>
          </a:xfrm>
          <a:prstGeom prst="rect">
            <a:avLst/>
          </a:prstGeom>
        </p:spPr>
      </p:pic>
      <p:sp>
        <p:nvSpPr>
          <p:cNvPr id="7" name="Espace réservé du pied de page 6">
            <a:extLst>
              <a:ext uri="{FF2B5EF4-FFF2-40B4-BE49-F238E27FC236}">
                <a16:creationId xmlns:a16="http://schemas.microsoft.com/office/drawing/2014/main" xmlns="" id="{852C6BCF-692F-0E4D-A9C3-9640A05D09F5}"/>
              </a:ext>
            </a:extLst>
          </p:cNvPr>
          <p:cNvSpPr>
            <a:spLocks noGrp="1"/>
          </p:cNvSpPr>
          <p:nvPr>
            <p:ph type="ftr" sz="quarter" idx="11"/>
          </p:nvPr>
        </p:nvSpPr>
        <p:spPr/>
        <p:txBody>
          <a:bodyPr/>
          <a:lstStyle/>
          <a:p>
            <a:r>
              <a:rPr lang="en-US" dirty="0"/>
              <a:t>UDL/ Réunion ccas de </a:t>
            </a:r>
            <a:r>
              <a:rPr lang="en-US" dirty="0" err="1"/>
              <a:t>Faulx</a:t>
            </a:r>
            <a:r>
              <a:rPr lang="en-US" dirty="0"/>
              <a:t> du 5 </a:t>
            </a:r>
            <a:r>
              <a:rPr lang="en-US" dirty="0" err="1"/>
              <a:t>octobre</a:t>
            </a:r>
            <a:r>
              <a:rPr lang="en-US" dirty="0"/>
              <a:t> 2020</a:t>
            </a:r>
          </a:p>
        </p:txBody>
      </p:sp>
    </p:spTree>
    <p:extLst>
      <p:ext uri="{BB962C8B-B14F-4D97-AF65-F5344CB8AC3E}">
        <p14:creationId xmlns:p14="http://schemas.microsoft.com/office/powerpoint/2010/main" val="28139107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xmlns="" id="{70CED3BD-DB20-0640-B333-17B65B96F0AB}"/>
              </a:ext>
            </a:extLst>
          </p:cNvPr>
          <p:cNvSpPr>
            <a:spLocks noGrp="1"/>
          </p:cNvSpPr>
          <p:nvPr>
            <p:ph type="title"/>
          </p:nvPr>
        </p:nvSpPr>
        <p:spPr/>
        <p:txBody>
          <a:bodyPr>
            <a:normAutofit/>
          </a:bodyPr>
          <a:lstStyle/>
          <a:p>
            <a:r>
              <a:rPr lang="fr-FR" sz="3100">
                <a:latin typeface="Arial" panose="020B0604020202020204" pitchFamily="34" charset="0"/>
                <a:cs typeface="Arial" panose="020B0604020202020204" pitchFamily="34" charset="0"/>
              </a:rPr>
              <a:t>POINT sur l’Organisation du CCAS</a:t>
            </a:r>
            <a:br>
              <a:rPr lang="fr-FR" sz="3100">
                <a:latin typeface="Arial" panose="020B0604020202020204" pitchFamily="34" charset="0"/>
                <a:cs typeface="Arial" panose="020B0604020202020204" pitchFamily="34" charset="0"/>
              </a:rPr>
            </a:br>
            <a:endParaRPr lang="fr-FR"/>
          </a:p>
        </p:txBody>
      </p:sp>
      <p:sp>
        <p:nvSpPr>
          <p:cNvPr id="3" name="Espace réservé du contenu 2">
            <a:extLst>
              <a:ext uri="{FF2B5EF4-FFF2-40B4-BE49-F238E27FC236}">
                <a16:creationId xmlns:a16="http://schemas.microsoft.com/office/drawing/2014/main" xmlns="" id="{8AC1E75F-7C68-E14A-8E14-68EDB7C3DD94}"/>
              </a:ext>
            </a:extLst>
          </p:cNvPr>
          <p:cNvSpPr>
            <a:spLocks noGrp="1"/>
          </p:cNvSpPr>
          <p:nvPr>
            <p:ph sz="quarter" idx="13"/>
          </p:nvPr>
        </p:nvSpPr>
        <p:spPr>
          <a:xfrm>
            <a:off x="913774" y="1510145"/>
            <a:ext cx="10363826" cy="4373129"/>
          </a:xfrm>
        </p:spPr>
        <p:txBody>
          <a:bodyPr>
            <a:normAutofit fontScale="25000" lnSpcReduction="20000"/>
          </a:bodyPr>
          <a:lstStyle/>
          <a:p>
            <a:pPr marL="0" indent="0">
              <a:buNone/>
            </a:pPr>
            <a:r>
              <a:rPr lang="fr-FR" sz="5600" b="1">
                <a:latin typeface="Arial" panose="020B0604020202020204" pitchFamily="34" charset="0"/>
                <a:cs typeface="Arial" panose="020B0604020202020204" pitchFamily="34" charset="0"/>
              </a:rPr>
              <a:t>Débat sur la mise en place éventuelle de commissions/groupes de travail par thématique.</a:t>
            </a:r>
          </a:p>
          <a:p>
            <a:pPr marL="0" indent="0">
              <a:buNone/>
            </a:pPr>
            <a:r>
              <a:rPr lang="fr-FR" sz="5600" b="1">
                <a:latin typeface="Arial" panose="020B0604020202020204" pitchFamily="34" charset="0"/>
                <a:cs typeface="Arial" panose="020B0604020202020204" pitchFamily="34" charset="0"/>
              </a:rPr>
              <a:t>Exemples de thèmes :</a:t>
            </a:r>
          </a:p>
          <a:p>
            <a:pPr marL="0" indent="0">
              <a:buNone/>
            </a:pPr>
            <a:r>
              <a:rPr lang="fr-FR" sz="4800">
                <a:latin typeface="Arial" panose="020B0604020202020204" pitchFamily="34" charset="0"/>
                <a:cs typeface="Arial" panose="020B0604020202020204" pitchFamily="34" charset="0"/>
              </a:rPr>
              <a:t>Emploi,</a:t>
            </a:r>
          </a:p>
          <a:p>
            <a:pPr marL="0" indent="0">
              <a:buNone/>
            </a:pPr>
            <a:r>
              <a:rPr lang="fr-FR" sz="4800">
                <a:latin typeface="Arial" panose="020B0604020202020204" pitchFamily="34" charset="0"/>
                <a:cs typeface="Arial" panose="020B0604020202020204" pitchFamily="34" charset="0"/>
              </a:rPr>
              <a:t>séniors en vacances,</a:t>
            </a:r>
          </a:p>
          <a:p>
            <a:pPr marL="0" indent="0">
              <a:buNone/>
            </a:pPr>
            <a:r>
              <a:rPr lang="fr-FR" sz="4800">
                <a:latin typeface="Arial" panose="020B0604020202020204" pitchFamily="34" charset="0"/>
                <a:cs typeface="Arial" panose="020B0604020202020204" pitchFamily="34" charset="0"/>
              </a:rPr>
              <a:t>Perte autonomie,</a:t>
            </a:r>
          </a:p>
          <a:p>
            <a:pPr marL="0" indent="0">
              <a:buNone/>
            </a:pPr>
            <a:r>
              <a:rPr lang="fr-FR" sz="4800">
                <a:latin typeface="Arial" panose="020B0604020202020204" pitchFamily="34" charset="0"/>
                <a:cs typeface="Arial" panose="020B0604020202020204" pitchFamily="34" charset="0"/>
              </a:rPr>
              <a:t>retraite et Bien vieillir,</a:t>
            </a:r>
          </a:p>
          <a:p>
            <a:pPr marL="0" indent="0">
              <a:buNone/>
            </a:pPr>
            <a:r>
              <a:rPr lang="fr-FR" sz="4800">
                <a:latin typeface="Arial" panose="020B0604020202020204" pitchFamily="34" charset="0"/>
                <a:cs typeface="Arial" panose="020B0604020202020204" pitchFamily="34" charset="0"/>
              </a:rPr>
              <a:t>isolement des personnes âgées, 	</a:t>
            </a:r>
          </a:p>
          <a:p>
            <a:pPr marL="0" indent="0">
              <a:buNone/>
            </a:pPr>
            <a:r>
              <a:rPr lang="fr-FR" sz="4800">
                <a:latin typeface="Arial" panose="020B0604020202020204" pitchFamily="34" charset="0"/>
                <a:cs typeface="Arial" panose="020B0604020202020204" pitchFamily="34" charset="0"/>
              </a:rPr>
              <a:t>domiciliation,</a:t>
            </a:r>
          </a:p>
          <a:p>
            <a:pPr marL="0" indent="0">
              <a:buNone/>
            </a:pPr>
            <a:r>
              <a:rPr lang="fr-FR" sz="4800">
                <a:latin typeface="Arial" panose="020B0604020202020204" pitchFamily="34" charset="0"/>
                <a:cs typeface="Arial" panose="020B0604020202020204" pitchFamily="34" charset="0"/>
              </a:rPr>
              <a:t>accompagnement social famille et aides facultatives,</a:t>
            </a:r>
          </a:p>
          <a:p>
            <a:pPr marL="0" indent="0">
              <a:buNone/>
            </a:pPr>
            <a:r>
              <a:rPr lang="fr-FR" sz="4800">
                <a:latin typeface="Arial" panose="020B0604020202020204" pitchFamily="34" charset="0"/>
                <a:cs typeface="Arial" panose="020B0604020202020204" pitchFamily="34" charset="0"/>
              </a:rPr>
              <a:t>Accompagnement alimentaire,</a:t>
            </a:r>
          </a:p>
          <a:p>
            <a:pPr marL="0" indent="0">
              <a:buNone/>
            </a:pPr>
            <a:r>
              <a:rPr lang="fr-FR" sz="4800">
                <a:latin typeface="Arial" panose="020B0604020202020204" pitchFamily="34" charset="0"/>
                <a:cs typeface="Arial" panose="020B0604020202020204" pitchFamily="34" charset="0"/>
              </a:rPr>
              <a:t>relations avec l’ehpad…</a:t>
            </a:r>
          </a:p>
          <a:p>
            <a:pPr marL="0" indent="0">
              <a:buNone/>
            </a:pPr>
            <a:r>
              <a:rPr lang="fr-FR" sz="4800">
                <a:latin typeface="Arial" panose="020B0604020202020204" pitchFamily="34" charset="0"/>
                <a:cs typeface="Arial" panose="020B0604020202020204" pitchFamily="34" charset="0"/>
              </a:rPr>
              <a:t>partenariats,</a:t>
            </a:r>
          </a:p>
          <a:p>
            <a:pPr marL="0" indent="0">
              <a:buNone/>
            </a:pPr>
            <a:r>
              <a:rPr lang="fr-FR" sz="4800">
                <a:latin typeface="Arial" panose="020B0604020202020204" pitchFamily="34" charset="0"/>
                <a:cs typeface="Arial" panose="020B0604020202020204" pitchFamily="34" charset="0"/>
              </a:rPr>
              <a:t>communication,</a:t>
            </a:r>
          </a:p>
          <a:p>
            <a:pPr marL="0" indent="0">
              <a:buNone/>
            </a:pPr>
            <a:r>
              <a:rPr lang="fr-FR" sz="4800">
                <a:latin typeface="Arial" panose="020B0604020202020204" pitchFamily="34" charset="0"/>
                <a:cs typeface="Arial" panose="020B0604020202020204" pitchFamily="34" charset="0"/>
              </a:rPr>
              <a:t>administration, gestion des suivis</a:t>
            </a:r>
          </a:p>
          <a:p>
            <a:pPr marL="0" indent="0">
              <a:buNone/>
            </a:pPr>
            <a:endParaRPr lang="fr-FR"/>
          </a:p>
          <a:p>
            <a:pPr marL="0" indent="0">
              <a:buNone/>
            </a:pPr>
            <a:endParaRPr lang="fr-FR"/>
          </a:p>
          <a:p>
            <a:pPr marL="0" indent="0">
              <a:buNone/>
            </a:pPr>
            <a:r>
              <a:rPr lang="fr-FR"/>
              <a:t/>
            </a:r>
            <a:br>
              <a:rPr lang="fr-FR"/>
            </a:br>
            <a:endParaRPr lang="fr-FR"/>
          </a:p>
          <a:p>
            <a:endParaRPr lang="fr-FR"/>
          </a:p>
          <a:p>
            <a:endParaRPr lang="fr-FR"/>
          </a:p>
        </p:txBody>
      </p:sp>
      <p:sp>
        <p:nvSpPr>
          <p:cNvPr id="5" name="Espace réservé du numéro de diapositive 4">
            <a:extLst>
              <a:ext uri="{FF2B5EF4-FFF2-40B4-BE49-F238E27FC236}">
                <a16:creationId xmlns:a16="http://schemas.microsoft.com/office/drawing/2014/main" xmlns="" id="{CCACC7F6-67BE-0F41-8EAD-0AC9B6D490DE}"/>
              </a:ext>
            </a:extLst>
          </p:cNvPr>
          <p:cNvSpPr>
            <a:spLocks noGrp="1"/>
          </p:cNvSpPr>
          <p:nvPr>
            <p:ph type="sldNum" sz="quarter" idx="12"/>
          </p:nvPr>
        </p:nvSpPr>
        <p:spPr/>
        <p:txBody>
          <a:bodyPr/>
          <a:lstStyle/>
          <a:p>
            <a:fld id="{6D22F896-40B5-4ADD-8801-0D06FADFA095}" type="slidenum">
              <a:rPr lang="en-US" smtClean="0"/>
              <a:t>16</a:t>
            </a:fld>
            <a:endParaRPr lang="en-US"/>
          </a:p>
        </p:txBody>
      </p:sp>
      <p:pic>
        <p:nvPicPr>
          <p:cNvPr id="7" name="Image 6" descr="Une image contenant signe, tenant, dessin, grand&#10;&#10;Description générée automatiquement">
            <a:extLst>
              <a:ext uri="{FF2B5EF4-FFF2-40B4-BE49-F238E27FC236}">
                <a16:creationId xmlns:a16="http://schemas.microsoft.com/office/drawing/2014/main" xmlns="" id="{85B77584-F864-564A-8D3A-C96593CFB26A}"/>
              </a:ext>
            </a:extLst>
          </p:cNvPr>
          <p:cNvPicPr>
            <a:picLocks noChangeAspect="1"/>
          </p:cNvPicPr>
          <p:nvPr/>
        </p:nvPicPr>
        <p:blipFill>
          <a:blip r:embed="rId2">
            <a:extLst>
              <a:ext uri="{837473B0-CC2E-450A-ABE3-18F120FF3D39}">
                <a1611:picAttrSrcUrl xmlns:a1611="http://schemas.microsoft.com/office/drawing/2016/11/main" xmlns="" r:id="rId3"/>
              </a:ext>
            </a:extLst>
          </a:blip>
          <a:stretch>
            <a:fillRect/>
          </a:stretch>
        </p:blipFill>
        <p:spPr>
          <a:xfrm>
            <a:off x="9900136" y="146907"/>
            <a:ext cx="1664475" cy="1337128"/>
          </a:xfrm>
          <a:prstGeom prst="rect">
            <a:avLst/>
          </a:prstGeom>
        </p:spPr>
      </p:pic>
      <p:sp>
        <p:nvSpPr>
          <p:cNvPr id="6" name="Espace réservé du pied de page 5">
            <a:extLst>
              <a:ext uri="{FF2B5EF4-FFF2-40B4-BE49-F238E27FC236}">
                <a16:creationId xmlns:a16="http://schemas.microsoft.com/office/drawing/2014/main" xmlns="" id="{ADE40917-7863-714B-B417-D37EDFA81970}"/>
              </a:ext>
            </a:extLst>
          </p:cNvPr>
          <p:cNvSpPr>
            <a:spLocks noGrp="1"/>
          </p:cNvSpPr>
          <p:nvPr>
            <p:ph type="ftr" sz="quarter" idx="11"/>
          </p:nvPr>
        </p:nvSpPr>
        <p:spPr/>
        <p:txBody>
          <a:bodyPr/>
          <a:lstStyle/>
          <a:p>
            <a:r>
              <a:rPr lang="en-US" dirty="0"/>
              <a:t>UDL/ Réunion ccas de </a:t>
            </a:r>
            <a:r>
              <a:rPr lang="en-US" dirty="0" err="1"/>
              <a:t>Faulx</a:t>
            </a:r>
            <a:r>
              <a:rPr lang="en-US" dirty="0"/>
              <a:t> du 5 </a:t>
            </a:r>
            <a:r>
              <a:rPr lang="en-US" dirty="0" err="1"/>
              <a:t>octobre</a:t>
            </a:r>
            <a:r>
              <a:rPr lang="en-US" dirty="0"/>
              <a:t> 2020</a:t>
            </a:r>
          </a:p>
        </p:txBody>
      </p:sp>
    </p:spTree>
    <p:extLst>
      <p:ext uri="{BB962C8B-B14F-4D97-AF65-F5344CB8AC3E}">
        <p14:creationId xmlns:p14="http://schemas.microsoft.com/office/powerpoint/2010/main" val="17214059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xmlns="" id="{0A719EFF-F35A-0D4D-AC0D-7FE418643C05}"/>
              </a:ext>
            </a:extLst>
          </p:cNvPr>
          <p:cNvSpPr>
            <a:spLocks noGrp="1"/>
          </p:cNvSpPr>
          <p:nvPr>
            <p:ph type="title"/>
          </p:nvPr>
        </p:nvSpPr>
        <p:spPr>
          <a:xfrm>
            <a:off x="913775" y="618518"/>
            <a:ext cx="10364451" cy="1030174"/>
          </a:xfrm>
        </p:spPr>
        <p:txBody>
          <a:bodyPr/>
          <a:lstStyle/>
          <a:p>
            <a:r>
              <a:rPr lang="fr-FR" dirty="0"/>
              <a:t>Relevé de décisions</a:t>
            </a:r>
          </a:p>
        </p:txBody>
      </p:sp>
      <p:sp>
        <p:nvSpPr>
          <p:cNvPr id="3" name="Espace réservé du contenu 2">
            <a:extLst>
              <a:ext uri="{FF2B5EF4-FFF2-40B4-BE49-F238E27FC236}">
                <a16:creationId xmlns:a16="http://schemas.microsoft.com/office/drawing/2014/main" xmlns="" id="{4A19D2C5-54AB-CC4F-A1BF-FE57BC66C4A7}"/>
              </a:ext>
            </a:extLst>
          </p:cNvPr>
          <p:cNvSpPr>
            <a:spLocks noGrp="1"/>
          </p:cNvSpPr>
          <p:nvPr>
            <p:ph sz="quarter" idx="13"/>
          </p:nvPr>
        </p:nvSpPr>
        <p:spPr>
          <a:xfrm>
            <a:off x="913774" y="1319377"/>
            <a:ext cx="10363826" cy="4563897"/>
          </a:xfrm>
        </p:spPr>
        <p:txBody>
          <a:bodyPr>
            <a:normAutofit fontScale="92500" lnSpcReduction="20000"/>
          </a:bodyPr>
          <a:lstStyle/>
          <a:p>
            <a:endParaRPr lang="fr-FR" sz="1400" dirty="0">
              <a:latin typeface="Arial" panose="020B0604020202020204" pitchFamily="34" charset="0"/>
              <a:cs typeface="Arial" panose="020B0604020202020204" pitchFamily="34" charset="0"/>
            </a:endParaRPr>
          </a:p>
          <a:p>
            <a:r>
              <a:rPr lang="fr-FR" sz="1400" dirty="0">
                <a:latin typeface="Arial" panose="020B0604020202020204" pitchFamily="34" charset="0"/>
                <a:cs typeface="Arial" panose="020B0604020202020204" pitchFamily="34" charset="0"/>
              </a:rPr>
              <a:t>Formalisation d’une délibération pour permettre au CCAS de conventionner avec l’ANCV,</a:t>
            </a:r>
          </a:p>
          <a:p>
            <a:endParaRPr lang="fr-FR" sz="1400" dirty="0">
              <a:latin typeface="Arial" panose="020B0604020202020204" pitchFamily="34" charset="0"/>
              <a:cs typeface="Arial" panose="020B0604020202020204" pitchFamily="34" charset="0"/>
            </a:endParaRPr>
          </a:p>
          <a:p>
            <a:r>
              <a:rPr lang="fr-FR" sz="1400" dirty="0">
                <a:latin typeface="Arial" panose="020B0604020202020204" pitchFamily="34" charset="0"/>
                <a:cs typeface="Arial" panose="020B0604020202020204" pitchFamily="34" charset="0"/>
              </a:rPr>
              <a:t>Validation de l’adhésion CTASF </a:t>
            </a:r>
          </a:p>
          <a:p>
            <a:endParaRPr lang="fr-FR" sz="1400" dirty="0">
              <a:latin typeface="Arial" panose="020B0604020202020204" pitchFamily="34" charset="0"/>
              <a:cs typeface="Arial" panose="020B0604020202020204" pitchFamily="34" charset="0"/>
            </a:endParaRPr>
          </a:p>
          <a:p>
            <a:r>
              <a:rPr lang="fr-FR" sz="1400" dirty="0">
                <a:latin typeface="Arial" panose="020B0604020202020204" pitchFamily="34" charset="0"/>
                <a:cs typeface="Arial" panose="020B0604020202020204" pitchFamily="34" charset="0"/>
              </a:rPr>
              <a:t>Création de 9 groupes de travail par thèmes constitués de référents :</a:t>
            </a:r>
          </a:p>
          <a:p>
            <a:pPr lvl="1"/>
            <a:r>
              <a:rPr lang="fr-FR" sz="800" i="1" dirty="0">
                <a:latin typeface="Arial" panose="020B0604020202020204" pitchFamily="34" charset="0"/>
                <a:cs typeface="Arial" panose="020B0604020202020204" pitchFamily="34" charset="0"/>
              </a:rPr>
              <a:t>(Lionel Risse et Céline lux absents à la réunion pourront intégrer ultérieurement le ou les groupes qu’ils souhaitent. Merci à eux d’en informer les référents concernés et le groupe coordination des projets)</a:t>
            </a:r>
          </a:p>
          <a:p>
            <a:pPr marL="457200" lvl="1" indent="0">
              <a:buNone/>
            </a:pPr>
            <a:r>
              <a:rPr lang="fr-FR" sz="1200" dirty="0">
                <a:latin typeface="Arial" panose="020B0604020202020204" pitchFamily="34" charset="0"/>
                <a:cs typeface="Arial" panose="020B0604020202020204" pitchFamily="34" charset="0"/>
              </a:rPr>
              <a:t>	</a:t>
            </a:r>
          </a:p>
          <a:p>
            <a:pPr marL="457200" lvl="1" indent="0">
              <a:buNone/>
            </a:pPr>
            <a:r>
              <a:rPr lang="fr-FR" sz="1200" dirty="0">
                <a:latin typeface="Arial" panose="020B0604020202020204" pitchFamily="34" charset="0"/>
                <a:cs typeface="Arial" panose="020B0604020202020204" pitchFamily="34" charset="0"/>
              </a:rPr>
              <a:t>1 - Accompagnement social familles, Domiciliation  et CTASF :</a:t>
            </a:r>
          </a:p>
          <a:p>
            <a:pPr lvl="2"/>
            <a:r>
              <a:rPr lang="fr-FR" sz="1000" dirty="0">
                <a:latin typeface="Arial" panose="020B0604020202020204" pitchFamily="34" charset="0"/>
                <a:cs typeface="Arial" panose="020B0604020202020204" pitchFamily="34" charset="0"/>
              </a:rPr>
              <a:t>Sandra Paya</a:t>
            </a:r>
          </a:p>
          <a:p>
            <a:pPr lvl="2"/>
            <a:r>
              <a:rPr lang="fr-FR" sz="1000" dirty="0">
                <a:latin typeface="Arial" panose="020B0604020202020204" pitchFamily="34" charset="0"/>
                <a:cs typeface="Arial" panose="020B0604020202020204" pitchFamily="34" charset="0"/>
              </a:rPr>
              <a:t>Jérôme prevot</a:t>
            </a:r>
          </a:p>
          <a:p>
            <a:pPr lvl="2"/>
            <a:r>
              <a:rPr lang="fr-FR" sz="1000" dirty="0">
                <a:latin typeface="Arial" panose="020B0604020202020204" pitchFamily="34" charset="0"/>
                <a:cs typeface="Arial" panose="020B0604020202020204" pitchFamily="34" charset="0"/>
              </a:rPr>
              <a:t>Brigitte </a:t>
            </a:r>
            <a:r>
              <a:rPr lang="fr-FR" sz="1000" dirty="0" err="1">
                <a:latin typeface="Arial" panose="020B0604020202020204" pitchFamily="34" charset="0"/>
                <a:cs typeface="Arial" panose="020B0604020202020204" pitchFamily="34" charset="0"/>
              </a:rPr>
              <a:t>casucci</a:t>
            </a:r>
            <a:endParaRPr lang="fr-FR" sz="1200" dirty="0">
              <a:latin typeface="Arial" panose="020B0604020202020204" pitchFamily="34" charset="0"/>
              <a:cs typeface="Arial" panose="020B0604020202020204" pitchFamily="34" charset="0"/>
            </a:endParaRPr>
          </a:p>
          <a:p>
            <a:pPr marL="457200" lvl="1" indent="0">
              <a:buNone/>
            </a:pPr>
            <a:r>
              <a:rPr lang="fr-FR" sz="1200" dirty="0">
                <a:latin typeface="Arial" panose="020B0604020202020204" pitchFamily="34" charset="0"/>
                <a:cs typeface="Arial" panose="020B0604020202020204" pitchFamily="34" charset="0"/>
              </a:rPr>
              <a:t>2 - Emploi :</a:t>
            </a:r>
          </a:p>
          <a:p>
            <a:pPr lvl="2"/>
            <a:r>
              <a:rPr lang="fr-FR" sz="1000" dirty="0">
                <a:latin typeface="Arial" panose="020B0604020202020204" pitchFamily="34" charset="0"/>
                <a:cs typeface="Arial" panose="020B0604020202020204" pitchFamily="34" charset="0"/>
              </a:rPr>
              <a:t>Ugo de </a:t>
            </a:r>
            <a:r>
              <a:rPr lang="fr-FR" sz="1000" dirty="0" err="1">
                <a:latin typeface="Arial" panose="020B0604020202020204" pitchFamily="34" charset="0"/>
                <a:cs typeface="Arial" panose="020B0604020202020204" pitchFamily="34" charset="0"/>
              </a:rPr>
              <a:t>luca</a:t>
            </a:r>
            <a:endParaRPr lang="fr-FR" sz="1000" dirty="0">
              <a:latin typeface="Arial" panose="020B0604020202020204" pitchFamily="34" charset="0"/>
              <a:cs typeface="Arial" panose="020B0604020202020204" pitchFamily="34" charset="0"/>
            </a:endParaRPr>
          </a:p>
          <a:p>
            <a:pPr lvl="2"/>
            <a:r>
              <a:rPr lang="fr-FR" sz="1000" dirty="0">
                <a:latin typeface="Arial" panose="020B0604020202020204" pitchFamily="34" charset="0"/>
                <a:cs typeface="Arial" panose="020B0604020202020204" pitchFamily="34" charset="0"/>
              </a:rPr>
              <a:t>Brigitte </a:t>
            </a:r>
            <a:r>
              <a:rPr lang="fr-FR" sz="1000" dirty="0" err="1">
                <a:latin typeface="Arial" panose="020B0604020202020204" pitchFamily="34" charset="0"/>
                <a:cs typeface="Arial" panose="020B0604020202020204" pitchFamily="34" charset="0"/>
              </a:rPr>
              <a:t>Casucci</a:t>
            </a:r>
            <a:endParaRPr lang="fr-FR" sz="1000" dirty="0">
              <a:latin typeface="Arial" panose="020B0604020202020204" pitchFamily="34" charset="0"/>
              <a:cs typeface="Arial" panose="020B0604020202020204" pitchFamily="34" charset="0"/>
            </a:endParaRPr>
          </a:p>
          <a:p>
            <a:pPr marL="457200" lvl="1" indent="0">
              <a:buNone/>
            </a:pPr>
            <a:r>
              <a:rPr lang="fr-FR" sz="1200" dirty="0">
                <a:latin typeface="Arial" panose="020B0604020202020204" pitchFamily="34" charset="0"/>
                <a:cs typeface="Arial" panose="020B0604020202020204" pitchFamily="34" charset="0"/>
              </a:rPr>
              <a:t>3 – Partenariats</a:t>
            </a:r>
          </a:p>
          <a:p>
            <a:pPr lvl="2"/>
            <a:r>
              <a:rPr lang="fr-FR" sz="1000" dirty="0">
                <a:latin typeface="Arial" panose="020B0604020202020204" pitchFamily="34" charset="0"/>
                <a:cs typeface="Arial" panose="020B0604020202020204" pitchFamily="34" charset="0"/>
              </a:rPr>
              <a:t>Ugo de </a:t>
            </a:r>
            <a:r>
              <a:rPr lang="fr-FR" sz="1000" dirty="0" err="1">
                <a:latin typeface="Arial" panose="020B0604020202020204" pitchFamily="34" charset="0"/>
                <a:cs typeface="Arial" panose="020B0604020202020204" pitchFamily="34" charset="0"/>
              </a:rPr>
              <a:t>luca</a:t>
            </a:r>
            <a:endParaRPr lang="fr-FR" sz="1000" dirty="0">
              <a:latin typeface="Arial" panose="020B0604020202020204" pitchFamily="34" charset="0"/>
              <a:cs typeface="Arial" panose="020B0604020202020204" pitchFamily="34" charset="0"/>
            </a:endParaRPr>
          </a:p>
          <a:p>
            <a:pPr lvl="2"/>
            <a:r>
              <a:rPr lang="fr-FR" sz="1000" dirty="0">
                <a:latin typeface="Arial" panose="020B0604020202020204" pitchFamily="34" charset="0"/>
                <a:cs typeface="Arial" panose="020B0604020202020204" pitchFamily="34" charset="0"/>
              </a:rPr>
              <a:t>Brigitte </a:t>
            </a:r>
            <a:r>
              <a:rPr lang="fr-FR" sz="1000" dirty="0" err="1">
                <a:latin typeface="Arial" panose="020B0604020202020204" pitchFamily="34" charset="0"/>
                <a:cs typeface="Arial" panose="020B0604020202020204" pitchFamily="34" charset="0"/>
              </a:rPr>
              <a:t>Casucci</a:t>
            </a:r>
            <a:endParaRPr lang="fr-FR" sz="1200" dirty="0">
              <a:latin typeface="Arial" panose="020B0604020202020204" pitchFamily="34" charset="0"/>
              <a:cs typeface="Arial" panose="020B0604020202020204" pitchFamily="34" charset="0"/>
            </a:endParaRPr>
          </a:p>
          <a:p>
            <a:pPr marL="457200" lvl="1" indent="0">
              <a:buNone/>
            </a:pPr>
            <a:endParaRPr lang="fr-FR" sz="1200" dirty="0">
              <a:latin typeface="Arial" panose="020B0604020202020204" pitchFamily="34" charset="0"/>
              <a:cs typeface="Arial" panose="020B0604020202020204" pitchFamily="34" charset="0"/>
            </a:endParaRPr>
          </a:p>
          <a:p>
            <a:pPr marL="457200" lvl="1" indent="0">
              <a:buNone/>
            </a:pPr>
            <a:endParaRPr lang="fr-FR" sz="1200" dirty="0">
              <a:latin typeface="Arial" panose="020B0604020202020204" pitchFamily="34" charset="0"/>
              <a:cs typeface="Arial" panose="020B0604020202020204" pitchFamily="34" charset="0"/>
            </a:endParaRPr>
          </a:p>
          <a:p>
            <a:pPr lvl="1"/>
            <a:endParaRPr lang="fr-FR" sz="1200" dirty="0">
              <a:latin typeface="Arial" panose="020B0604020202020204" pitchFamily="34" charset="0"/>
              <a:cs typeface="Arial" panose="020B0604020202020204" pitchFamily="34" charset="0"/>
            </a:endParaRPr>
          </a:p>
          <a:p>
            <a:pPr marL="914400" lvl="2" indent="0">
              <a:buNone/>
            </a:pPr>
            <a:endParaRPr lang="fr-FR" sz="1000" dirty="0">
              <a:latin typeface="Arial" panose="020B0604020202020204" pitchFamily="34" charset="0"/>
              <a:cs typeface="Arial" panose="020B0604020202020204" pitchFamily="34" charset="0"/>
            </a:endParaRPr>
          </a:p>
          <a:p>
            <a:pPr lvl="2"/>
            <a:endParaRPr lang="fr-FR" sz="1000" dirty="0">
              <a:latin typeface="Arial" panose="020B0604020202020204" pitchFamily="34" charset="0"/>
              <a:cs typeface="Arial" panose="020B0604020202020204" pitchFamily="34" charset="0"/>
            </a:endParaRPr>
          </a:p>
          <a:p>
            <a:endParaRPr lang="fr-FR" sz="1400" dirty="0">
              <a:latin typeface="Arial" panose="020B0604020202020204" pitchFamily="34" charset="0"/>
              <a:cs typeface="Arial" panose="020B0604020202020204" pitchFamily="34" charset="0"/>
            </a:endParaRPr>
          </a:p>
        </p:txBody>
      </p:sp>
      <p:sp>
        <p:nvSpPr>
          <p:cNvPr id="5" name="Espace réservé du numéro de diapositive 4">
            <a:extLst>
              <a:ext uri="{FF2B5EF4-FFF2-40B4-BE49-F238E27FC236}">
                <a16:creationId xmlns:a16="http://schemas.microsoft.com/office/drawing/2014/main" xmlns="" id="{7CBA607A-6558-D646-B92D-97C3E60F99FA}"/>
              </a:ext>
            </a:extLst>
          </p:cNvPr>
          <p:cNvSpPr>
            <a:spLocks noGrp="1"/>
          </p:cNvSpPr>
          <p:nvPr>
            <p:ph type="sldNum" sz="quarter" idx="12"/>
          </p:nvPr>
        </p:nvSpPr>
        <p:spPr/>
        <p:txBody>
          <a:bodyPr/>
          <a:lstStyle/>
          <a:p>
            <a:fld id="{6D22F896-40B5-4ADD-8801-0D06FADFA095}" type="slidenum">
              <a:rPr lang="en-US" smtClean="0"/>
              <a:t>17</a:t>
            </a:fld>
            <a:endParaRPr lang="en-US" dirty="0"/>
          </a:p>
        </p:txBody>
      </p:sp>
      <p:pic>
        <p:nvPicPr>
          <p:cNvPr id="6" name="Image 5" descr="Une image contenant signe, tenant, dessin, grand&#10;&#10;Description générée automatiquement">
            <a:extLst>
              <a:ext uri="{FF2B5EF4-FFF2-40B4-BE49-F238E27FC236}">
                <a16:creationId xmlns:a16="http://schemas.microsoft.com/office/drawing/2014/main" xmlns="" id="{8A0B3185-E8EF-7A4A-A146-26A5BC5F9D3A}"/>
              </a:ext>
            </a:extLst>
          </p:cNvPr>
          <p:cNvPicPr>
            <a:picLocks noChangeAspect="1"/>
          </p:cNvPicPr>
          <p:nvPr/>
        </p:nvPicPr>
        <p:blipFill>
          <a:blip r:embed="rId2">
            <a:extLst>
              <a:ext uri="{837473B0-CC2E-450A-ABE3-18F120FF3D39}">
                <a1611:picAttrSrcUrl xmlns:a1611="http://schemas.microsoft.com/office/drawing/2016/11/main" xmlns="" r:id="rId3"/>
              </a:ext>
            </a:extLst>
          </a:blip>
          <a:stretch>
            <a:fillRect/>
          </a:stretch>
        </p:blipFill>
        <p:spPr>
          <a:xfrm>
            <a:off x="9900136" y="146907"/>
            <a:ext cx="1664475" cy="1337128"/>
          </a:xfrm>
          <a:prstGeom prst="rect">
            <a:avLst/>
          </a:prstGeom>
        </p:spPr>
      </p:pic>
      <p:sp>
        <p:nvSpPr>
          <p:cNvPr id="7" name="Espace réservé du pied de page 6">
            <a:extLst>
              <a:ext uri="{FF2B5EF4-FFF2-40B4-BE49-F238E27FC236}">
                <a16:creationId xmlns:a16="http://schemas.microsoft.com/office/drawing/2014/main" xmlns="" id="{C99B5588-B345-9544-BD9C-E384623B9FDF}"/>
              </a:ext>
            </a:extLst>
          </p:cNvPr>
          <p:cNvSpPr>
            <a:spLocks noGrp="1"/>
          </p:cNvSpPr>
          <p:nvPr>
            <p:ph type="ftr" sz="quarter" idx="11"/>
          </p:nvPr>
        </p:nvSpPr>
        <p:spPr/>
        <p:txBody>
          <a:bodyPr/>
          <a:lstStyle/>
          <a:p>
            <a:r>
              <a:rPr lang="en-US" dirty="0"/>
              <a:t>UDL/ Réunion ccas de </a:t>
            </a:r>
            <a:r>
              <a:rPr lang="en-US" dirty="0" err="1"/>
              <a:t>Faulx</a:t>
            </a:r>
            <a:r>
              <a:rPr lang="en-US" dirty="0"/>
              <a:t> du 5 </a:t>
            </a:r>
            <a:r>
              <a:rPr lang="en-US" dirty="0" err="1"/>
              <a:t>octobre</a:t>
            </a:r>
            <a:r>
              <a:rPr lang="en-US" dirty="0"/>
              <a:t> 2020</a:t>
            </a:r>
          </a:p>
        </p:txBody>
      </p:sp>
    </p:spTree>
    <p:extLst>
      <p:ext uri="{BB962C8B-B14F-4D97-AF65-F5344CB8AC3E}">
        <p14:creationId xmlns:p14="http://schemas.microsoft.com/office/powerpoint/2010/main" val="5174912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xmlns="" id="{0A719EFF-F35A-0D4D-AC0D-7FE418643C05}"/>
              </a:ext>
            </a:extLst>
          </p:cNvPr>
          <p:cNvSpPr>
            <a:spLocks noGrp="1"/>
          </p:cNvSpPr>
          <p:nvPr>
            <p:ph type="title"/>
          </p:nvPr>
        </p:nvSpPr>
        <p:spPr>
          <a:xfrm>
            <a:off x="913775" y="618518"/>
            <a:ext cx="10364451" cy="1030174"/>
          </a:xfrm>
        </p:spPr>
        <p:txBody>
          <a:bodyPr/>
          <a:lstStyle/>
          <a:p>
            <a:r>
              <a:rPr lang="fr-FR"/>
              <a:t>Relevé de décisions</a:t>
            </a:r>
          </a:p>
        </p:txBody>
      </p:sp>
      <p:sp>
        <p:nvSpPr>
          <p:cNvPr id="3" name="Espace réservé du contenu 2">
            <a:extLst>
              <a:ext uri="{FF2B5EF4-FFF2-40B4-BE49-F238E27FC236}">
                <a16:creationId xmlns:a16="http://schemas.microsoft.com/office/drawing/2014/main" xmlns="" id="{4A19D2C5-54AB-CC4F-A1BF-FE57BC66C4A7}"/>
              </a:ext>
            </a:extLst>
          </p:cNvPr>
          <p:cNvSpPr>
            <a:spLocks noGrp="1"/>
          </p:cNvSpPr>
          <p:nvPr>
            <p:ph sz="quarter" idx="13"/>
          </p:nvPr>
        </p:nvSpPr>
        <p:spPr/>
        <p:txBody>
          <a:bodyPr>
            <a:normAutofit/>
          </a:bodyPr>
          <a:lstStyle/>
          <a:p>
            <a:pPr marL="457200" lvl="1" indent="0">
              <a:buNone/>
            </a:pPr>
            <a:r>
              <a:rPr lang="fr-FR" sz="1200" dirty="0">
                <a:latin typeface="Arial" panose="020B0604020202020204" pitchFamily="34" charset="0"/>
                <a:cs typeface="Arial" panose="020B0604020202020204" pitchFamily="34" charset="0"/>
              </a:rPr>
              <a:t>4 – communication :</a:t>
            </a:r>
          </a:p>
          <a:p>
            <a:pPr lvl="2"/>
            <a:r>
              <a:rPr lang="fr-FR" sz="1000" dirty="0">
                <a:latin typeface="Arial" panose="020B0604020202020204" pitchFamily="34" charset="0"/>
                <a:cs typeface="Arial" panose="020B0604020202020204" pitchFamily="34" charset="0"/>
              </a:rPr>
              <a:t>Rachel </a:t>
            </a:r>
            <a:r>
              <a:rPr lang="fr-FR" sz="1000" dirty="0" err="1">
                <a:latin typeface="Arial" panose="020B0604020202020204" pitchFamily="34" charset="0"/>
                <a:cs typeface="Arial" panose="020B0604020202020204" pitchFamily="34" charset="0"/>
              </a:rPr>
              <a:t>grandieu</a:t>
            </a:r>
            <a:endParaRPr lang="fr-FR" sz="1000" dirty="0">
              <a:latin typeface="Arial" panose="020B0604020202020204" pitchFamily="34" charset="0"/>
              <a:cs typeface="Arial" panose="020B0604020202020204" pitchFamily="34" charset="0"/>
            </a:endParaRPr>
          </a:p>
          <a:p>
            <a:pPr lvl="2"/>
            <a:r>
              <a:rPr lang="fr-FR" sz="1000" dirty="0">
                <a:latin typeface="Arial" panose="020B0604020202020204" pitchFamily="34" charset="0"/>
                <a:cs typeface="Arial" panose="020B0604020202020204" pitchFamily="34" charset="0"/>
              </a:rPr>
              <a:t>Sandra paya</a:t>
            </a:r>
          </a:p>
          <a:p>
            <a:pPr lvl="2"/>
            <a:r>
              <a:rPr lang="fr-FR" sz="1000" dirty="0">
                <a:latin typeface="Arial" panose="020B0604020202020204" pitchFamily="34" charset="0"/>
                <a:cs typeface="Arial" panose="020B0604020202020204" pitchFamily="34" charset="0"/>
              </a:rPr>
              <a:t>Brigitte </a:t>
            </a:r>
            <a:r>
              <a:rPr lang="fr-FR" sz="1000" dirty="0" err="1">
                <a:latin typeface="Arial" panose="020B0604020202020204" pitchFamily="34" charset="0"/>
                <a:cs typeface="Arial" panose="020B0604020202020204" pitchFamily="34" charset="0"/>
              </a:rPr>
              <a:t>casucci</a:t>
            </a:r>
            <a:endParaRPr lang="fr-FR" sz="1000" dirty="0">
              <a:latin typeface="Arial" panose="020B0604020202020204" pitchFamily="34" charset="0"/>
              <a:cs typeface="Arial" panose="020B0604020202020204" pitchFamily="34" charset="0"/>
            </a:endParaRPr>
          </a:p>
          <a:p>
            <a:pPr lvl="2"/>
            <a:r>
              <a:rPr lang="fr-FR" sz="1000" dirty="0">
                <a:latin typeface="Arial" panose="020B0604020202020204" pitchFamily="34" charset="0"/>
                <a:cs typeface="Arial" panose="020B0604020202020204" pitchFamily="34" charset="0"/>
              </a:rPr>
              <a:t>Armelle </a:t>
            </a:r>
            <a:r>
              <a:rPr lang="fr-FR" sz="1000" dirty="0" err="1">
                <a:latin typeface="Arial" panose="020B0604020202020204" pitchFamily="34" charset="0"/>
                <a:cs typeface="Arial" panose="020B0604020202020204" pitchFamily="34" charset="0"/>
              </a:rPr>
              <a:t>bernard</a:t>
            </a:r>
            <a:endParaRPr lang="fr-FR" sz="1000" dirty="0">
              <a:latin typeface="Arial" panose="020B0604020202020204" pitchFamily="34" charset="0"/>
              <a:cs typeface="Arial" panose="020B0604020202020204" pitchFamily="34" charset="0"/>
            </a:endParaRPr>
          </a:p>
          <a:p>
            <a:pPr lvl="2"/>
            <a:endParaRPr lang="fr-FR" sz="1000" dirty="0">
              <a:latin typeface="Arial" panose="020B0604020202020204" pitchFamily="34" charset="0"/>
              <a:cs typeface="Arial" panose="020B0604020202020204" pitchFamily="34" charset="0"/>
            </a:endParaRPr>
          </a:p>
          <a:p>
            <a:pPr marL="457200" lvl="1" indent="0">
              <a:buNone/>
            </a:pPr>
            <a:r>
              <a:rPr lang="fr-FR" sz="1200" dirty="0">
                <a:latin typeface="Arial" panose="020B0604020202020204" pitchFamily="34" charset="0"/>
                <a:cs typeface="Arial" panose="020B0604020202020204" pitchFamily="34" charset="0"/>
              </a:rPr>
              <a:t>5 – Accompagnement alimentaire, vestiaire social :</a:t>
            </a:r>
          </a:p>
          <a:p>
            <a:pPr lvl="2"/>
            <a:r>
              <a:rPr lang="fr-FR" sz="1000" dirty="0">
                <a:latin typeface="Arial" panose="020B0604020202020204" pitchFamily="34" charset="0"/>
                <a:cs typeface="Arial" panose="020B0604020202020204" pitchFamily="34" charset="0"/>
              </a:rPr>
              <a:t>Daniel </a:t>
            </a:r>
            <a:r>
              <a:rPr lang="fr-FR" sz="1000" dirty="0" err="1">
                <a:latin typeface="Arial" panose="020B0604020202020204" pitchFamily="34" charset="0"/>
                <a:cs typeface="Arial" panose="020B0604020202020204" pitchFamily="34" charset="0"/>
              </a:rPr>
              <a:t>gerardin</a:t>
            </a:r>
            <a:endParaRPr lang="fr-FR" sz="1000" dirty="0">
              <a:latin typeface="Arial" panose="020B0604020202020204" pitchFamily="34" charset="0"/>
              <a:cs typeface="Arial" panose="020B0604020202020204" pitchFamily="34" charset="0"/>
            </a:endParaRPr>
          </a:p>
          <a:p>
            <a:pPr lvl="2"/>
            <a:r>
              <a:rPr lang="fr-FR" sz="1000" dirty="0" err="1">
                <a:latin typeface="Arial" panose="020B0604020202020204" pitchFamily="34" charset="0"/>
                <a:cs typeface="Arial" panose="020B0604020202020204" pitchFamily="34" charset="0"/>
              </a:rPr>
              <a:t>Veronique</a:t>
            </a:r>
            <a:r>
              <a:rPr lang="fr-FR" sz="1000" dirty="0">
                <a:latin typeface="Arial" panose="020B0604020202020204" pitchFamily="34" charset="0"/>
                <a:cs typeface="Arial" panose="020B0604020202020204" pitchFamily="34" charset="0"/>
              </a:rPr>
              <a:t> </a:t>
            </a:r>
            <a:r>
              <a:rPr lang="fr-FR" sz="1000" dirty="0" err="1">
                <a:latin typeface="Arial" panose="020B0604020202020204" pitchFamily="34" charset="0"/>
                <a:cs typeface="Arial" panose="020B0604020202020204" pitchFamily="34" charset="0"/>
              </a:rPr>
              <a:t>hoffmann</a:t>
            </a:r>
            <a:endParaRPr lang="fr-FR" sz="1000" dirty="0">
              <a:latin typeface="Arial" panose="020B0604020202020204" pitchFamily="34" charset="0"/>
              <a:cs typeface="Arial" panose="020B0604020202020204" pitchFamily="34" charset="0"/>
            </a:endParaRPr>
          </a:p>
          <a:p>
            <a:pPr lvl="2"/>
            <a:r>
              <a:rPr lang="fr-FR" sz="1000" dirty="0" err="1">
                <a:latin typeface="Arial" panose="020B0604020202020204" pitchFamily="34" charset="0"/>
                <a:cs typeface="Arial" panose="020B0604020202020204" pitchFamily="34" charset="0"/>
              </a:rPr>
              <a:t>Celine</a:t>
            </a:r>
            <a:r>
              <a:rPr lang="fr-FR" sz="1000" dirty="0">
                <a:latin typeface="Arial" panose="020B0604020202020204" pitchFamily="34" charset="0"/>
                <a:cs typeface="Arial" panose="020B0604020202020204" pitchFamily="34" charset="0"/>
              </a:rPr>
              <a:t> </a:t>
            </a:r>
            <a:r>
              <a:rPr lang="fr-FR" sz="1000" dirty="0" err="1">
                <a:latin typeface="Arial" panose="020B0604020202020204" pitchFamily="34" charset="0"/>
                <a:cs typeface="Arial" panose="020B0604020202020204" pitchFamily="34" charset="0"/>
              </a:rPr>
              <a:t>contal</a:t>
            </a:r>
            <a:endParaRPr lang="fr-FR" sz="1000" dirty="0">
              <a:latin typeface="Arial" panose="020B0604020202020204" pitchFamily="34" charset="0"/>
              <a:cs typeface="Arial" panose="020B0604020202020204" pitchFamily="34" charset="0"/>
            </a:endParaRPr>
          </a:p>
          <a:p>
            <a:pPr lvl="2"/>
            <a:r>
              <a:rPr lang="fr-FR" sz="1000" dirty="0">
                <a:latin typeface="Arial" panose="020B0604020202020204" pitchFamily="34" charset="0"/>
                <a:cs typeface="Arial" panose="020B0604020202020204" pitchFamily="34" charset="0"/>
              </a:rPr>
              <a:t>Armelle </a:t>
            </a:r>
            <a:r>
              <a:rPr lang="fr-FR" sz="1000" dirty="0" err="1">
                <a:latin typeface="Arial" panose="020B0604020202020204" pitchFamily="34" charset="0"/>
                <a:cs typeface="Arial" panose="020B0604020202020204" pitchFamily="34" charset="0"/>
              </a:rPr>
              <a:t>bernard</a:t>
            </a:r>
            <a:endParaRPr lang="fr-FR" sz="1000" dirty="0">
              <a:latin typeface="Arial" panose="020B0604020202020204" pitchFamily="34" charset="0"/>
              <a:cs typeface="Arial" panose="020B0604020202020204" pitchFamily="34" charset="0"/>
            </a:endParaRPr>
          </a:p>
          <a:p>
            <a:pPr marL="457200" lvl="1" indent="0">
              <a:buNone/>
            </a:pPr>
            <a:endParaRPr lang="fr-FR" sz="1200" dirty="0">
              <a:latin typeface="Arial" panose="020B0604020202020204" pitchFamily="34" charset="0"/>
              <a:cs typeface="Arial" panose="020B0604020202020204" pitchFamily="34" charset="0"/>
            </a:endParaRPr>
          </a:p>
          <a:p>
            <a:pPr marL="457200" lvl="1" indent="0">
              <a:buNone/>
            </a:pPr>
            <a:endParaRPr lang="fr-FR" sz="1200" dirty="0">
              <a:latin typeface="Arial" panose="020B0604020202020204" pitchFamily="34" charset="0"/>
              <a:cs typeface="Arial" panose="020B0604020202020204" pitchFamily="34" charset="0"/>
            </a:endParaRPr>
          </a:p>
          <a:p>
            <a:pPr lvl="1"/>
            <a:endParaRPr lang="fr-FR" sz="1200" dirty="0">
              <a:latin typeface="Arial" panose="020B0604020202020204" pitchFamily="34" charset="0"/>
              <a:cs typeface="Arial" panose="020B0604020202020204" pitchFamily="34" charset="0"/>
            </a:endParaRPr>
          </a:p>
          <a:p>
            <a:pPr lvl="1"/>
            <a:endParaRPr lang="fr-FR" sz="1200" dirty="0">
              <a:latin typeface="Arial" panose="020B0604020202020204" pitchFamily="34" charset="0"/>
              <a:cs typeface="Arial" panose="020B0604020202020204" pitchFamily="34" charset="0"/>
            </a:endParaRPr>
          </a:p>
          <a:p>
            <a:pPr lvl="1"/>
            <a:endParaRPr lang="fr-FR" dirty="0"/>
          </a:p>
        </p:txBody>
      </p:sp>
      <p:sp>
        <p:nvSpPr>
          <p:cNvPr id="5" name="Espace réservé du numéro de diapositive 4">
            <a:extLst>
              <a:ext uri="{FF2B5EF4-FFF2-40B4-BE49-F238E27FC236}">
                <a16:creationId xmlns:a16="http://schemas.microsoft.com/office/drawing/2014/main" xmlns="" id="{7CBA607A-6558-D646-B92D-97C3E60F99FA}"/>
              </a:ext>
            </a:extLst>
          </p:cNvPr>
          <p:cNvSpPr>
            <a:spLocks noGrp="1"/>
          </p:cNvSpPr>
          <p:nvPr>
            <p:ph type="sldNum" sz="quarter" idx="12"/>
          </p:nvPr>
        </p:nvSpPr>
        <p:spPr/>
        <p:txBody>
          <a:bodyPr/>
          <a:lstStyle/>
          <a:p>
            <a:fld id="{6D22F896-40B5-4ADD-8801-0D06FADFA095}" type="slidenum">
              <a:rPr lang="en-US" smtClean="0"/>
              <a:t>18</a:t>
            </a:fld>
            <a:endParaRPr lang="en-US"/>
          </a:p>
        </p:txBody>
      </p:sp>
      <p:pic>
        <p:nvPicPr>
          <p:cNvPr id="6" name="Image 5" descr="Une image contenant signe, tenant, dessin, grand&#10;&#10;Description générée automatiquement">
            <a:extLst>
              <a:ext uri="{FF2B5EF4-FFF2-40B4-BE49-F238E27FC236}">
                <a16:creationId xmlns:a16="http://schemas.microsoft.com/office/drawing/2014/main" xmlns="" id="{C3472B52-057B-C246-BC05-64A73620E544}"/>
              </a:ext>
            </a:extLst>
          </p:cNvPr>
          <p:cNvPicPr>
            <a:picLocks noChangeAspect="1"/>
          </p:cNvPicPr>
          <p:nvPr/>
        </p:nvPicPr>
        <p:blipFill>
          <a:blip r:embed="rId2">
            <a:extLst>
              <a:ext uri="{837473B0-CC2E-450A-ABE3-18F120FF3D39}">
                <a1611:picAttrSrcUrl xmlns:a1611="http://schemas.microsoft.com/office/drawing/2016/11/main" xmlns="" r:id="rId3"/>
              </a:ext>
            </a:extLst>
          </a:blip>
          <a:stretch>
            <a:fillRect/>
          </a:stretch>
        </p:blipFill>
        <p:spPr>
          <a:xfrm>
            <a:off x="9900136" y="146907"/>
            <a:ext cx="1664475" cy="1337128"/>
          </a:xfrm>
          <a:prstGeom prst="rect">
            <a:avLst/>
          </a:prstGeom>
        </p:spPr>
      </p:pic>
      <p:sp>
        <p:nvSpPr>
          <p:cNvPr id="7" name="Espace réservé du pied de page 6">
            <a:extLst>
              <a:ext uri="{FF2B5EF4-FFF2-40B4-BE49-F238E27FC236}">
                <a16:creationId xmlns:a16="http://schemas.microsoft.com/office/drawing/2014/main" xmlns="" id="{02F8D2B3-F924-CF4C-8555-3E744CA97D36}"/>
              </a:ext>
            </a:extLst>
          </p:cNvPr>
          <p:cNvSpPr>
            <a:spLocks noGrp="1"/>
          </p:cNvSpPr>
          <p:nvPr>
            <p:ph type="ftr" sz="quarter" idx="11"/>
          </p:nvPr>
        </p:nvSpPr>
        <p:spPr/>
        <p:txBody>
          <a:bodyPr/>
          <a:lstStyle/>
          <a:p>
            <a:r>
              <a:rPr lang="en-US" dirty="0"/>
              <a:t>UDL/ Réunion ccas de </a:t>
            </a:r>
            <a:r>
              <a:rPr lang="en-US" dirty="0" err="1"/>
              <a:t>Faulx</a:t>
            </a:r>
            <a:r>
              <a:rPr lang="en-US" dirty="0"/>
              <a:t> du 5 </a:t>
            </a:r>
            <a:r>
              <a:rPr lang="en-US" dirty="0" err="1"/>
              <a:t>octobre</a:t>
            </a:r>
            <a:r>
              <a:rPr lang="en-US" dirty="0"/>
              <a:t> 2020</a:t>
            </a:r>
          </a:p>
        </p:txBody>
      </p:sp>
    </p:spTree>
    <p:extLst>
      <p:ext uri="{BB962C8B-B14F-4D97-AF65-F5344CB8AC3E}">
        <p14:creationId xmlns:p14="http://schemas.microsoft.com/office/powerpoint/2010/main" val="12227276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xmlns="" id="{0A719EFF-F35A-0D4D-AC0D-7FE418643C05}"/>
              </a:ext>
            </a:extLst>
          </p:cNvPr>
          <p:cNvSpPr>
            <a:spLocks noGrp="1"/>
          </p:cNvSpPr>
          <p:nvPr>
            <p:ph type="title"/>
          </p:nvPr>
        </p:nvSpPr>
        <p:spPr>
          <a:xfrm>
            <a:off x="913775" y="618518"/>
            <a:ext cx="10364451" cy="1030174"/>
          </a:xfrm>
        </p:spPr>
        <p:txBody>
          <a:bodyPr/>
          <a:lstStyle/>
          <a:p>
            <a:r>
              <a:rPr lang="fr-FR"/>
              <a:t>Relevé de décisions</a:t>
            </a:r>
          </a:p>
        </p:txBody>
      </p:sp>
      <p:sp>
        <p:nvSpPr>
          <p:cNvPr id="3" name="Espace réservé du contenu 2">
            <a:extLst>
              <a:ext uri="{FF2B5EF4-FFF2-40B4-BE49-F238E27FC236}">
                <a16:creationId xmlns:a16="http://schemas.microsoft.com/office/drawing/2014/main" xmlns="" id="{4A19D2C5-54AB-CC4F-A1BF-FE57BC66C4A7}"/>
              </a:ext>
            </a:extLst>
          </p:cNvPr>
          <p:cNvSpPr>
            <a:spLocks noGrp="1"/>
          </p:cNvSpPr>
          <p:nvPr>
            <p:ph sz="quarter" idx="13"/>
          </p:nvPr>
        </p:nvSpPr>
        <p:spPr/>
        <p:txBody>
          <a:bodyPr>
            <a:normAutofit fontScale="92500" lnSpcReduction="10000"/>
          </a:bodyPr>
          <a:lstStyle/>
          <a:p>
            <a:pPr marL="457200" lvl="1" indent="0">
              <a:buNone/>
            </a:pPr>
            <a:r>
              <a:rPr lang="fr-FR" sz="1200" dirty="0">
                <a:latin typeface="Arial" panose="020B0604020202020204" pitchFamily="34" charset="0"/>
                <a:cs typeface="Arial" panose="020B0604020202020204" pitchFamily="34" charset="0"/>
              </a:rPr>
              <a:t>6 – Comité de pilotage séniors en vacances</a:t>
            </a:r>
          </a:p>
          <a:p>
            <a:pPr lvl="2"/>
            <a:r>
              <a:rPr lang="fr-FR" sz="1000" dirty="0">
                <a:latin typeface="Arial" panose="020B0604020202020204" pitchFamily="34" charset="0"/>
                <a:cs typeface="Arial" panose="020B0604020202020204" pitchFamily="34" charset="0"/>
              </a:rPr>
              <a:t>Claudine dinant</a:t>
            </a:r>
          </a:p>
          <a:p>
            <a:pPr lvl="2"/>
            <a:r>
              <a:rPr lang="fr-FR" sz="1000" dirty="0" err="1">
                <a:latin typeface="Arial" panose="020B0604020202020204" pitchFamily="34" charset="0"/>
                <a:cs typeface="Arial" panose="020B0604020202020204" pitchFamily="34" charset="0"/>
              </a:rPr>
              <a:t>Marie-jo</a:t>
            </a:r>
            <a:r>
              <a:rPr lang="fr-FR" sz="1000" dirty="0">
                <a:latin typeface="Arial" panose="020B0604020202020204" pitchFamily="34" charset="0"/>
                <a:cs typeface="Arial" panose="020B0604020202020204" pitchFamily="34" charset="0"/>
              </a:rPr>
              <a:t> </a:t>
            </a:r>
            <a:r>
              <a:rPr lang="fr-FR" sz="1000" dirty="0" err="1">
                <a:latin typeface="Arial" panose="020B0604020202020204" pitchFamily="34" charset="0"/>
                <a:cs typeface="Arial" panose="020B0604020202020204" pitchFamily="34" charset="0"/>
              </a:rPr>
              <a:t>Lèpicier</a:t>
            </a:r>
            <a:endParaRPr lang="fr-FR" sz="1000" dirty="0">
              <a:latin typeface="Arial" panose="020B0604020202020204" pitchFamily="34" charset="0"/>
              <a:cs typeface="Arial" panose="020B0604020202020204" pitchFamily="34" charset="0"/>
            </a:endParaRPr>
          </a:p>
          <a:p>
            <a:pPr lvl="2"/>
            <a:r>
              <a:rPr lang="fr-FR" sz="1000" dirty="0">
                <a:latin typeface="Arial" panose="020B0604020202020204" pitchFamily="34" charset="0"/>
                <a:cs typeface="Arial" panose="020B0604020202020204" pitchFamily="34" charset="0"/>
              </a:rPr>
              <a:t>Rachel </a:t>
            </a:r>
            <a:r>
              <a:rPr lang="fr-FR" sz="1000" dirty="0" err="1">
                <a:latin typeface="Arial" panose="020B0604020202020204" pitchFamily="34" charset="0"/>
                <a:cs typeface="Arial" panose="020B0604020202020204" pitchFamily="34" charset="0"/>
              </a:rPr>
              <a:t>grandieu</a:t>
            </a:r>
            <a:endParaRPr lang="fr-FR" sz="1000" dirty="0">
              <a:latin typeface="Arial" panose="020B0604020202020204" pitchFamily="34" charset="0"/>
              <a:cs typeface="Arial" panose="020B0604020202020204" pitchFamily="34" charset="0"/>
            </a:endParaRPr>
          </a:p>
          <a:p>
            <a:pPr lvl="2"/>
            <a:r>
              <a:rPr lang="fr-FR" sz="1000" dirty="0">
                <a:latin typeface="Arial" panose="020B0604020202020204" pitchFamily="34" charset="0"/>
                <a:cs typeface="Arial" panose="020B0604020202020204" pitchFamily="34" charset="0"/>
              </a:rPr>
              <a:t>Véronique </a:t>
            </a:r>
            <a:r>
              <a:rPr lang="fr-FR" sz="1000" dirty="0" err="1">
                <a:latin typeface="Arial" panose="020B0604020202020204" pitchFamily="34" charset="0"/>
                <a:cs typeface="Arial" panose="020B0604020202020204" pitchFamily="34" charset="0"/>
              </a:rPr>
              <a:t>hoffmann</a:t>
            </a:r>
            <a:endParaRPr lang="fr-FR" sz="1200" dirty="0">
              <a:latin typeface="Arial" panose="020B0604020202020204" pitchFamily="34" charset="0"/>
              <a:cs typeface="Arial" panose="020B0604020202020204" pitchFamily="34" charset="0"/>
            </a:endParaRPr>
          </a:p>
          <a:p>
            <a:pPr marL="457200" lvl="1" indent="0">
              <a:buNone/>
            </a:pPr>
            <a:endParaRPr lang="fr-FR" sz="1200" dirty="0">
              <a:latin typeface="Arial" panose="020B0604020202020204" pitchFamily="34" charset="0"/>
              <a:cs typeface="Arial" panose="020B0604020202020204" pitchFamily="34" charset="0"/>
            </a:endParaRPr>
          </a:p>
          <a:p>
            <a:pPr marL="457200" lvl="1" indent="0">
              <a:buNone/>
            </a:pPr>
            <a:endParaRPr lang="fr-FR" sz="1200" dirty="0">
              <a:latin typeface="Arial" panose="020B0604020202020204" pitchFamily="34" charset="0"/>
              <a:cs typeface="Arial" panose="020B0604020202020204" pitchFamily="34" charset="0"/>
            </a:endParaRPr>
          </a:p>
          <a:p>
            <a:pPr marL="457200" lvl="1" indent="0">
              <a:buNone/>
            </a:pPr>
            <a:endParaRPr lang="fr-FR" sz="1200" dirty="0">
              <a:latin typeface="Arial" panose="020B0604020202020204" pitchFamily="34" charset="0"/>
              <a:cs typeface="Arial" panose="020B0604020202020204" pitchFamily="34" charset="0"/>
            </a:endParaRPr>
          </a:p>
          <a:p>
            <a:pPr marL="457200" lvl="1" indent="0">
              <a:buNone/>
            </a:pPr>
            <a:r>
              <a:rPr lang="fr-FR" sz="1200" dirty="0">
                <a:latin typeface="Arial" panose="020B0604020202020204" pitchFamily="34" charset="0"/>
                <a:cs typeface="Arial" panose="020B0604020202020204" pitchFamily="34" charset="0"/>
              </a:rPr>
              <a:t>7 – Perte autonomie, isolement des personnes âgées, retraite et Bien vieillir</a:t>
            </a:r>
          </a:p>
          <a:p>
            <a:pPr lvl="2"/>
            <a:r>
              <a:rPr lang="fr-FR" sz="1000" dirty="0">
                <a:latin typeface="Arial" panose="020B0604020202020204" pitchFamily="34" charset="0"/>
                <a:cs typeface="Arial" panose="020B0604020202020204" pitchFamily="34" charset="0"/>
              </a:rPr>
              <a:t>Rachel </a:t>
            </a:r>
            <a:r>
              <a:rPr lang="fr-FR" sz="1000" dirty="0" err="1">
                <a:latin typeface="Arial" panose="020B0604020202020204" pitchFamily="34" charset="0"/>
                <a:cs typeface="Arial" panose="020B0604020202020204" pitchFamily="34" charset="0"/>
              </a:rPr>
              <a:t>grandieu</a:t>
            </a:r>
            <a:endParaRPr lang="fr-FR" sz="1000" dirty="0">
              <a:latin typeface="Arial" panose="020B0604020202020204" pitchFamily="34" charset="0"/>
              <a:cs typeface="Arial" panose="020B0604020202020204" pitchFamily="34" charset="0"/>
            </a:endParaRPr>
          </a:p>
          <a:p>
            <a:pPr lvl="2"/>
            <a:r>
              <a:rPr lang="fr-FR" sz="1000" dirty="0" err="1">
                <a:latin typeface="Arial" panose="020B0604020202020204" pitchFamily="34" charset="0"/>
                <a:cs typeface="Arial" panose="020B0604020202020204" pitchFamily="34" charset="0"/>
              </a:rPr>
              <a:t>Veronique</a:t>
            </a:r>
            <a:r>
              <a:rPr lang="fr-FR" sz="1000" dirty="0">
                <a:latin typeface="Arial" panose="020B0604020202020204" pitchFamily="34" charset="0"/>
                <a:cs typeface="Arial" panose="020B0604020202020204" pitchFamily="34" charset="0"/>
              </a:rPr>
              <a:t> </a:t>
            </a:r>
            <a:r>
              <a:rPr lang="fr-FR" sz="1000" dirty="0" err="1">
                <a:latin typeface="Arial" panose="020B0604020202020204" pitchFamily="34" charset="0"/>
                <a:cs typeface="Arial" panose="020B0604020202020204" pitchFamily="34" charset="0"/>
              </a:rPr>
              <a:t>hoffmann</a:t>
            </a:r>
            <a:endParaRPr lang="fr-FR" sz="1000" dirty="0">
              <a:latin typeface="Arial" panose="020B0604020202020204" pitchFamily="34" charset="0"/>
              <a:cs typeface="Arial" panose="020B0604020202020204" pitchFamily="34" charset="0"/>
            </a:endParaRPr>
          </a:p>
          <a:p>
            <a:pPr lvl="2"/>
            <a:r>
              <a:rPr lang="fr-FR" sz="1000" dirty="0" err="1">
                <a:latin typeface="Arial" panose="020B0604020202020204" pitchFamily="34" charset="0"/>
                <a:cs typeface="Arial" panose="020B0604020202020204" pitchFamily="34" charset="0"/>
              </a:rPr>
              <a:t>Marie-jo</a:t>
            </a:r>
            <a:r>
              <a:rPr lang="fr-FR" sz="1000" dirty="0">
                <a:latin typeface="Arial" panose="020B0604020202020204" pitchFamily="34" charset="0"/>
                <a:cs typeface="Arial" panose="020B0604020202020204" pitchFamily="34" charset="0"/>
              </a:rPr>
              <a:t> </a:t>
            </a:r>
            <a:r>
              <a:rPr lang="fr-FR" sz="1000" dirty="0" err="1">
                <a:latin typeface="Arial" panose="020B0604020202020204" pitchFamily="34" charset="0"/>
                <a:cs typeface="Arial" panose="020B0604020202020204" pitchFamily="34" charset="0"/>
              </a:rPr>
              <a:t>lepicier</a:t>
            </a:r>
            <a:endParaRPr lang="fr-FR" sz="1000" dirty="0">
              <a:latin typeface="Arial" panose="020B0604020202020204" pitchFamily="34" charset="0"/>
              <a:cs typeface="Arial" panose="020B0604020202020204" pitchFamily="34" charset="0"/>
            </a:endParaRPr>
          </a:p>
          <a:p>
            <a:pPr lvl="2"/>
            <a:r>
              <a:rPr lang="fr-FR" sz="1000" dirty="0">
                <a:latin typeface="Arial" panose="020B0604020202020204" pitchFamily="34" charset="0"/>
                <a:cs typeface="Arial" panose="020B0604020202020204" pitchFamily="34" charset="0"/>
              </a:rPr>
              <a:t>Sandra paya</a:t>
            </a:r>
          </a:p>
          <a:p>
            <a:pPr lvl="2"/>
            <a:r>
              <a:rPr lang="fr-FR" sz="1000" dirty="0">
                <a:latin typeface="Arial" panose="020B0604020202020204" pitchFamily="34" charset="0"/>
                <a:cs typeface="Arial" panose="020B0604020202020204" pitchFamily="34" charset="0"/>
              </a:rPr>
              <a:t>Armelle </a:t>
            </a:r>
            <a:r>
              <a:rPr lang="fr-FR" sz="1000" dirty="0" err="1">
                <a:latin typeface="Arial" panose="020B0604020202020204" pitchFamily="34" charset="0"/>
                <a:cs typeface="Arial" panose="020B0604020202020204" pitchFamily="34" charset="0"/>
              </a:rPr>
              <a:t>bernard</a:t>
            </a:r>
            <a:endParaRPr lang="fr-FR" sz="1000" dirty="0">
              <a:latin typeface="Arial" panose="020B0604020202020204" pitchFamily="34" charset="0"/>
              <a:cs typeface="Arial" panose="020B0604020202020204" pitchFamily="34" charset="0"/>
            </a:endParaRPr>
          </a:p>
          <a:p>
            <a:pPr lvl="2"/>
            <a:r>
              <a:rPr lang="fr-FR" sz="1000" dirty="0">
                <a:latin typeface="Arial" panose="020B0604020202020204" pitchFamily="34" charset="0"/>
                <a:cs typeface="Arial" panose="020B0604020202020204" pitchFamily="34" charset="0"/>
              </a:rPr>
              <a:t>Ugo de </a:t>
            </a:r>
            <a:r>
              <a:rPr lang="fr-FR" sz="1000" dirty="0" err="1">
                <a:latin typeface="Arial" panose="020B0604020202020204" pitchFamily="34" charset="0"/>
                <a:cs typeface="Arial" panose="020B0604020202020204" pitchFamily="34" charset="0"/>
              </a:rPr>
              <a:t>luca</a:t>
            </a:r>
            <a:endParaRPr lang="fr-FR" sz="1000" dirty="0">
              <a:latin typeface="Arial" panose="020B0604020202020204" pitchFamily="34" charset="0"/>
              <a:cs typeface="Arial" panose="020B0604020202020204" pitchFamily="34" charset="0"/>
            </a:endParaRPr>
          </a:p>
          <a:p>
            <a:pPr marL="914400" lvl="2" indent="0">
              <a:buNone/>
            </a:pPr>
            <a:endParaRPr lang="fr-FR" sz="1200" dirty="0">
              <a:latin typeface="Arial" panose="020B0604020202020204" pitchFamily="34" charset="0"/>
              <a:cs typeface="Arial" panose="020B0604020202020204" pitchFamily="34" charset="0"/>
            </a:endParaRPr>
          </a:p>
          <a:p>
            <a:pPr marL="0" indent="0">
              <a:buNone/>
            </a:pPr>
            <a:endParaRPr lang="fr-FR" dirty="0"/>
          </a:p>
        </p:txBody>
      </p:sp>
      <p:sp>
        <p:nvSpPr>
          <p:cNvPr id="5" name="Espace réservé du numéro de diapositive 4">
            <a:extLst>
              <a:ext uri="{FF2B5EF4-FFF2-40B4-BE49-F238E27FC236}">
                <a16:creationId xmlns:a16="http://schemas.microsoft.com/office/drawing/2014/main" xmlns="" id="{7CBA607A-6558-D646-B92D-97C3E60F99FA}"/>
              </a:ext>
            </a:extLst>
          </p:cNvPr>
          <p:cNvSpPr>
            <a:spLocks noGrp="1"/>
          </p:cNvSpPr>
          <p:nvPr>
            <p:ph type="sldNum" sz="quarter" idx="12"/>
          </p:nvPr>
        </p:nvSpPr>
        <p:spPr/>
        <p:txBody>
          <a:bodyPr/>
          <a:lstStyle/>
          <a:p>
            <a:fld id="{6D22F896-40B5-4ADD-8801-0D06FADFA095}" type="slidenum">
              <a:rPr lang="en-US" smtClean="0"/>
              <a:t>19</a:t>
            </a:fld>
            <a:endParaRPr lang="en-US"/>
          </a:p>
        </p:txBody>
      </p:sp>
      <p:pic>
        <p:nvPicPr>
          <p:cNvPr id="6" name="Image 5" descr="Une image contenant signe, tenant, dessin, grand&#10;&#10;Description générée automatiquement">
            <a:extLst>
              <a:ext uri="{FF2B5EF4-FFF2-40B4-BE49-F238E27FC236}">
                <a16:creationId xmlns:a16="http://schemas.microsoft.com/office/drawing/2014/main" xmlns="" id="{2A9B91B3-E996-A14D-AB04-DEBAC666AC0C}"/>
              </a:ext>
            </a:extLst>
          </p:cNvPr>
          <p:cNvPicPr>
            <a:picLocks noChangeAspect="1"/>
          </p:cNvPicPr>
          <p:nvPr/>
        </p:nvPicPr>
        <p:blipFill>
          <a:blip r:embed="rId2">
            <a:extLst>
              <a:ext uri="{837473B0-CC2E-450A-ABE3-18F120FF3D39}">
                <a1611:picAttrSrcUrl xmlns:a1611="http://schemas.microsoft.com/office/drawing/2016/11/main" xmlns="" r:id="rId3"/>
              </a:ext>
            </a:extLst>
          </a:blip>
          <a:stretch>
            <a:fillRect/>
          </a:stretch>
        </p:blipFill>
        <p:spPr>
          <a:xfrm>
            <a:off x="9900136" y="146907"/>
            <a:ext cx="1664475" cy="1337128"/>
          </a:xfrm>
          <a:prstGeom prst="rect">
            <a:avLst/>
          </a:prstGeom>
        </p:spPr>
      </p:pic>
      <p:sp>
        <p:nvSpPr>
          <p:cNvPr id="7" name="Espace réservé du pied de page 6">
            <a:extLst>
              <a:ext uri="{FF2B5EF4-FFF2-40B4-BE49-F238E27FC236}">
                <a16:creationId xmlns:a16="http://schemas.microsoft.com/office/drawing/2014/main" xmlns="" id="{93C18DD9-4D56-9E49-B09D-CA78AE582BE5}"/>
              </a:ext>
            </a:extLst>
          </p:cNvPr>
          <p:cNvSpPr>
            <a:spLocks noGrp="1"/>
          </p:cNvSpPr>
          <p:nvPr>
            <p:ph type="ftr" sz="quarter" idx="11"/>
          </p:nvPr>
        </p:nvSpPr>
        <p:spPr/>
        <p:txBody>
          <a:bodyPr/>
          <a:lstStyle/>
          <a:p>
            <a:r>
              <a:rPr lang="en-US" dirty="0"/>
              <a:t>UDL/ Réunion ccas de </a:t>
            </a:r>
            <a:r>
              <a:rPr lang="en-US" dirty="0" err="1"/>
              <a:t>Faulx</a:t>
            </a:r>
            <a:r>
              <a:rPr lang="en-US" dirty="0"/>
              <a:t> du 5 </a:t>
            </a:r>
            <a:r>
              <a:rPr lang="en-US" dirty="0" err="1"/>
              <a:t>octobre</a:t>
            </a:r>
            <a:r>
              <a:rPr lang="en-US" dirty="0"/>
              <a:t> 2020</a:t>
            </a:r>
          </a:p>
        </p:txBody>
      </p:sp>
    </p:spTree>
    <p:extLst>
      <p:ext uri="{BB962C8B-B14F-4D97-AF65-F5344CB8AC3E}">
        <p14:creationId xmlns:p14="http://schemas.microsoft.com/office/powerpoint/2010/main" val="210398195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xmlns="" id="{0A719EFF-F35A-0D4D-AC0D-7FE418643C05}"/>
              </a:ext>
            </a:extLst>
          </p:cNvPr>
          <p:cNvSpPr>
            <a:spLocks noGrp="1"/>
          </p:cNvSpPr>
          <p:nvPr>
            <p:ph type="title"/>
          </p:nvPr>
        </p:nvSpPr>
        <p:spPr>
          <a:xfrm>
            <a:off x="913775" y="618518"/>
            <a:ext cx="10364451" cy="1030174"/>
          </a:xfrm>
        </p:spPr>
        <p:txBody>
          <a:bodyPr/>
          <a:lstStyle/>
          <a:p>
            <a:r>
              <a:rPr lang="fr-FR"/>
              <a:t>Relevé de décisions</a:t>
            </a:r>
          </a:p>
        </p:txBody>
      </p:sp>
      <p:sp>
        <p:nvSpPr>
          <p:cNvPr id="3" name="Espace réservé du contenu 2">
            <a:extLst>
              <a:ext uri="{FF2B5EF4-FFF2-40B4-BE49-F238E27FC236}">
                <a16:creationId xmlns:a16="http://schemas.microsoft.com/office/drawing/2014/main" xmlns="" id="{4A19D2C5-54AB-CC4F-A1BF-FE57BC66C4A7}"/>
              </a:ext>
            </a:extLst>
          </p:cNvPr>
          <p:cNvSpPr>
            <a:spLocks noGrp="1"/>
          </p:cNvSpPr>
          <p:nvPr>
            <p:ph sz="quarter" idx="13"/>
          </p:nvPr>
        </p:nvSpPr>
        <p:spPr/>
        <p:txBody>
          <a:bodyPr>
            <a:normAutofit/>
          </a:bodyPr>
          <a:lstStyle/>
          <a:p>
            <a:pPr marL="914400" lvl="2" indent="0">
              <a:buNone/>
            </a:pPr>
            <a:endParaRPr lang="fr-FR" sz="1200" dirty="0">
              <a:latin typeface="Arial" panose="020B0604020202020204" pitchFamily="34" charset="0"/>
              <a:cs typeface="Arial" panose="020B0604020202020204" pitchFamily="34" charset="0"/>
            </a:endParaRPr>
          </a:p>
          <a:p>
            <a:pPr marL="457200" lvl="1" indent="0">
              <a:buNone/>
            </a:pPr>
            <a:r>
              <a:rPr lang="fr-FR" sz="1200" dirty="0">
                <a:latin typeface="Arial" panose="020B0604020202020204" pitchFamily="34" charset="0"/>
                <a:cs typeface="Arial" panose="020B0604020202020204" pitchFamily="34" charset="0"/>
              </a:rPr>
              <a:t>8 – coordination des projets</a:t>
            </a:r>
          </a:p>
          <a:p>
            <a:pPr marL="457200" lvl="1" indent="0">
              <a:buNone/>
            </a:pPr>
            <a:r>
              <a:rPr lang="fr-FR" sz="1200" dirty="0">
                <a:latin typeface="Arial" panose="020B0604020202020204" pitchFamily="34" charset="0"/>
                <a:cs typeface="Arial" panose="020B0604020202020204" pitchFamily="34" charset="0"/>
              </a:rPr>
              <a:t>	</a:t>
            </a:r>
            <a:r>
              <a:rPr lang="fr-FR" sz="800" dirty="0">
                <a:latin typeface="Arial" panose="020B0604020202020204" pitchFamily="34" charset="0"/>
                <a:cs typeface="Arial" panose="020B0604020202020204" pitchFamily="34" charset="0"/>
              </a:rPr>
              <a:t>Ugo de </a:t>
            </a:r>
            <a:r>
              <a:rPr lang="fr-FR" sz="800" dirty="0" err="1">
                <a:latin typeface="Arial" panose="020B0604020202020204" pitchFamily="34" charset="0"/>
                <a:cs typeface="Arial" panose="020B0604020202020204" pitchFamily="34" charset="0"/>
              </a:rPr>
              <a:t>luca</a:t>
            </a:r>
            <a:endParaRPr lang="fr-FR" sz="800" dirty="0">
              <a:latin typeface="Arial" panose="020B0604020202020204" pitchFamily="34" charset="0"/>
              <a:cs typeface="Arial" panose="020B0604020202020204" pitchFamily="34" charset="0"/>
            </a:endParaRPr>
          </a:p>
          <a:p>
            <a:pPr marL="457200" lvl="1" indent="0">
              <a:buNone/>
            </a:pPr>
            <a:r>
              <a:rPr lang="fr-FR" sz="800" dirty="0">
                <a:latin typeface="Arial" panose="020B0604020202020204" pitchFamily="34" charset="0"/>
                <a:cs typeface="Arial" panose="020B0604020202020204" pitchFamily="34" charset="0"/>
              </a:rPr>
              <a:t>	Brigitte </a:t>
            </a:r>
            <a:r>
              <a:rPr lang="fr-FR" sz="800" dirty="0" err="1">
                <a:latin typeface="Arial" panose="020B0604020202020204" pitchFamily="34" charset="0"/>
                <a:cs typeface="Arial" panose="020B0604020202020204" pitchFamily="34" charset="0"/>
              </a:rPr>
              <a:t>casucci</a:t>
            </a:r>
            <a:endParaRPr lang="fr-FR" sz="800" dirty="0">
              <a:latin typeface="Arial" panose="020B0604020202020204" pitchFamily="34" charset="0"/>
              <a:cs typeface="Arial" panose="020B0604020202020204" pitchFamily="34" charset="0"/>
            </a:endParaRPr>
          </a:p>
          <a:p>
            <a:pPr marL="457200" lvl="1" indent="0">
              <a:buNone/>
            </a:pPr>
            <a:r>
              <a:rPr lang="fr-FR" sz="800" dirty="0">
                <a:latin typeface="Arial" panose="020B0604020202020204" pitchFamily="34" charset="0"/>
                <a:cs typeface="Arial" panose="020B0604020202020204" pitchFamily="34" charset="0"/>
              </a:rPr>
              <a:t>	Jérôme prevot</a:t>
            </a:r>
          </a:p>
          <a:p>
            <a:pPr marL="457200" lvl="1" indent="0">
              <a:buNone/>
            </a:pPr>
            <a:endParaRPr lang="fr-FR" sz="800" dirty="0">
              <a:latin typeface="Arial" panose="020B0604020202020204" pitchFamily="34" charset="0"/>
              <a:cs typeface="Arial" panose="020B0604020202020204" pitchFamily="34" charset="0"/>
            </a:endParaRPr>
          </a:p>
          <a:p>
            <a:pPr marL="457200" lvl="1" indent="0">
              <a:buNone/>
            </a:pPr>
            <a:r>
              <a:rPr lang="fr-FR" sz="1200" dirty="0">
                <a:latin typeface="Arial" panose="020B0604020202020204" pitchFamily="34" charset="0"/>
                <a:cs typeface="Arial" panose="020B0604020202020204" pitchFamily="34" charset="0"/>
              </a:rPr>
              <a:t>9 – Relations avec l’</a:t>
            </a:r>
            <a:r>
              <a:rPr lang="fr-FR" sz="1200" dirty="0" err="1">
                <a:latin typeface="Arial" panose="020B0604020202020204" pitchFamily="34" charset="0"/>
                <a:cs typeface="Arial" panose="020B0604020202020204" pitchFamily="34" charset="0"/>
              </a:rPr>
              <a:t>ehpad</a:t>
            </a:r>
            <a:endParaRPr lang="fr-FR" sz="1200" dirty="0">
              <a:latin typeface="Arial" panose="020B0604020202020204" pitchFamily="34" charset="0"/>
              <a:cs typeface="Arial" panose="020B0604020202020204" pitchFamily="34" charset="0"/>
            </a:endParaRPr>
          </a:p>
          <a:p>
            <a:pPr marL="457200" lvl="1" indent="0">
              <a:buNone/>
            </a:pPr>
            <a:r>
              <a:rPr lang="fr-FR" sz="1200" dirty="0">
                <a:latin typeface="Arial" panose="020B0604020202020204" pitchFamily="34" charset="0"/>
                <a:cs typeface="Arial" panose="020B0604020202020204" pitchFamily="34" charset="0"/>
              </a:rPr>
              <a:t>	</a:t>
            </a:r>
            <a:r>
              <a:rPr lang="fr-FR" sz="800" dirty="0" err="1">
                <a:latin typeface="Arial" panose="020B0604020202020204" pitchFamily="34" charset="0"/>
                <a:cs typeface="Arial" panose="020B0604020202020204" pitchFamily="34" charset="0"/>
              </a:rPr>
              <a:t>dominique</a:t>
            </a:r>
            <a:r>
              <a:rPr lang="fr-FR" sz="800" dirty="0">
                <a:latin typeface="Arial" panose="020B0604020202020204" pitchFamily="34" charset="0"/>
                <a:cs typeface="Arial" panose="020B0604020202020204" pitchFamily="34" charset="0"/>
              </a:rPr>
              <a:t> </a:t>
            </a:r>
            <a:r>
              <a:rPr lang="fr-FR" sz="800" dirty="0" err="1">
                <a:latin typeface="Arial" panose="020B0604020202020204" pitchFamily="34" charset="0"/>
                <a:cs typeface="Arial" panose="020B0604020202020204" pitchFamily="34" charset="0"/>
              </a:rPr>
              <a:t>grandieu</a:t>
            </a:r>
            <a:endParaRPr lang="fr-FR" sz="800" dirty="0">
              <a:latin typeface="Arial" panose="020B0604020202020204" pitchFamily="34" charset="0"/>
              <a:cs typeface="Arial" panose="020B0604020202020204" pitchFamily="34" charset="0"/>
            </a:endParaRPr>
          </a:p>
          <a:p>
            <a:pPr marL="457200" lvl="1" indent="0">
              <a:buNone/>
            </a:pPr>
            <a:r>
              <a:rPr lang="fr-FR" sz="1200" dirty="0">
                <a:latin typeface="Arial" panose="020B0604020202020204" pitchFamily="34" charset="0"/>
                <a:cs typeface="Arial" panose="020B0604020202020204" pitchFamily="34" charset="0"/>
              </a:rPr>
              <a:t>	</a:t>
            </a:r>
          </a:p>
          <a:p>
            <a:pPr marL="0" indent="0">
              <a:buNone/>
            </a:pPr>
            <a:endParaRPr lang="fr-FR" dirty="0"/>
          </a:p>
        </p:txBody>
      </p:sp>
      <p:sp>
        <p:nvSpPr>
          <p:cNvPr id="5" name="Espace réservé du numéro de diapositive 4">
            <a:extLst>
              <a:ext uri="{FF2B5EF4-FFF2-40B4-BE49-F238E27FC236}">
                <a16:creationId xmlns:a16="http://schemas.microsoft.com/office/drawing/2014/main" xmlns="" id="{7CBA607A-6558-D646-B92D-97C3E60F99FA}"/>
              </a:ext>
            </a:extLst>
          </p:cNvPr>
          <p:cNvSpPr>
            <a:spLocks noGrp="1"/>
          </p:cNvSpPr>
          <p:nvPr>
            <p:ph type="sldNum" sz="quarter" idx="12"/>
          </p:nvPr>
        </p:nvSpPr>
        <p:spPr/>
        <p:txBody>
          <a:bodyPr/>
          <a:lstStyle/>
          <a:p>
            <a:fld id="{6D22F896-40B5-4ADD-8801-0D06FADFA095}" type="slidenum">
              <a:rPr lang="en-US" smtClean="0"/>
              <a:t>20</a:t>
            </a:fld>
            <a:endParaRPr lang="en-US"/>
          </a:p>
        </p:txBody>
      </p:sp>
      <p:pic>
        <p:nvPicPr>
          <p:cNvPr id="6" name="Image 5" descr="Une image contenant signe, tenant, dessin, grand&#10;&#10;Description générée automatiquement">
            <a:extLst>
              <a:ext uri="{FF2B5EF4-FFF2-40B4-BE49-F238E27FC236}">
                <a16:creationId xmlns:a16="http://schemas.microsoft.com/office/drawing/2014/main" xmlns="" id="{2A9B91B3-E996-A14D-AB04-DEBAC666AC0C}"/>
              </a:ext>
            </a:extLst>
          </p:cNvPr>
          <p:cNvPicPr>
            <a:picLocks noChangeAspect="1"/>
          </p:cNvPicPr>
          <p:nvPr/>
        </p:nvPicPr>
        <p:blipFill>
          <a:blip r:embed="rId2">
            <a:extLst>
              <a:ext uri="{837473B0-CC2E-450A-ABE3-18F120FF3D39}">
                <a1611:picAttrSrcUrl xmlns:a1611="http://schemas.microsoft.com/office/drawing/2016/11/main" xmlns="" r:id="rId3"/>
              </a:ext>
            </a:extLst>
          </a:blip>
          <a:stretch>
            <a:fillRect/>
          </a:stretch>
        </p:blipFill>
        <p:spPr>
          <a:xfrm>
            <a:off x="9900136" y="146907"/>
            <a:ext cx="1664475" cy="1337128"/>
          </a:xfrm>
          <a:prstGeom prst="rect">
            <a:avLst/>
          </a:prstGeom>
        </p:spPr>
      </p:pic>
      <p:sp>
        <p:nvSpPr>
          <p:cNvPr id="7" name="Espace réservé du pied de page 6">
            <a:extLst>
              <a:ext uri="{FF2B5EF4-FFF2-40B4-BE49-F238E27FC236}">
                <a16:creationId xmlns:a16="http://schemas.microsoft.com/office/drawing/2014/main" xmlns="" id="{93C18DD9-4D56-9E49-B09D-CA78AE582BE5}"/>
              </a:ext>
            </a:extLst>
          </p:cNvPr>
          <p:cNvSpPr>
            <a:spLocks noGrp="1"/>
          </p:cNvSpPr>
          <p:nvPr>
            <p:ph type="ftr" sz="quarter" idx="11"/>
          </p:nvPr>
        </p:nvSpPr>
        <p:spPr/>
        <p:txBody>
          <a:bodyPr/>
          <a:lstStyle/>
          <a:p>
            <a:r>
              <a:rPr lang="en-US" dirty="0"/>
              <a:t>UDL/ Réunion ccas de </a:t>
            </a:r>
            <a:r>
              <a:rPr lang="en-US" dirty="0" err="1"/>
              <a:t>Faulx</a:t>
            </a:r>
            <a:r>
              <a:rPr lang="en-US" dirty="0"/>
              <a:t> du 5 </a:t>
            </a:r>
            <a:r>
              <a:rPr lang="en-US" dirty="0" err="1"/>
              <a:t>octobre</a:t>
            </a:r>
            <a:r>
              <a:rPr lang="en-US" dirty="0"/>
              <a:t> 2020</a:t>
            </a:r>
          </a:p>
        </p:txBody>
      </p:sp>
    </p:spTree>
    <p:extLst>
      <p:ext uri="{BB962C8B-B14F-4D97-AF65-F5344CB8AC3E}">
        <p14:creationId xmlns:p14="http://schemas.microsoft.com/office/powerpoint/2010/main" val="3486467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xmlns="" id="{0A719EFF-F35A-0D4D-AC0D-7FE418643C05}"/>
              </a:ext>
            </a:extLst>
          </p:cNvPr>
          <p:cNvSpPr>
            <a:spLocks noGrp="1"/>
          </p:cNvSpPr>
          <p:nvPr>
            <p:ph type="title"/>
          </p:nvPr>
        </p:nvSpPr>
        <p:spPr>
          <a:xfrm>
            <a:off x="913775" y="618518"/>
            <a:ext cx="10364451" cy="1030174"/>
          </a:xfrm>
        </p:spPr>
        <p:txBody>
          <a:bodyPr/>
          <a:lstStyle/>
          <a:p>
            <a:r>
              <a:rPr lang="fr-FR" dirty="0"/>
              <a:t>Relevé de décisions</a:t>
            </a:r>
          </a:p>
        </p:txBody>
      </p:sp>
      <p:sp>
        <p:nvSpPr>
          <p:cNvPr id="3" name="Espace réservé du contenu 2">
            <a:extLst>
              <a:ext uri="{FF2B5EF4-FFF2-40B4-BE49-F238E27FC236}">
                <a16:creationId xmlns:a16="http://schemas.microsoft.com/office/drawing/2014/main" xmlns="" id="{4A19D2C5-54AB-CC4F-A1BF-FE57BC66C4A7}"/>
              </a:ext>
            </a:extLst>
          </p:cNvPr>
          <p:cNvSpPr>
            <a:spLocks noGrp="1"/>
          </p:cNvSpPr>
          <p:nvPr>
            <p:ph sz="quarter" idx="13"/>
          </p:nvPr>
        </p:nvSpPr>
        <p:spPr/>
        <p:txBody>
          <a:bodyPr>
            <a:normAutofit/>
          </a:bodyPr>
          <a:lstStyle/>
          <a:p>
            <a:pPr marL="914400" lvl="2" indent="0">
              <a:buNone/>
            </a:pPr>
            <a:endParaRPr lang="fr-FR" sz="1200" dirty="0">
              <a:latin typeface="Arial" panose="020B0604020202020204" pitchFamily="34" charset="0"/>
              <a:cs typeface="Arial" panose="020B0604020202020204" pitchFamily="34" charset="0"/>
            </a:endParaRPr>
          </a:p>
          <a:p>
            <a:pPr marL="457200" lvl="1" indent="0">
              <a:buNone/>
            </a:pPr>
            <a:r>
              <a:rPr lang="fr-FR" sz="1400" dirty="0">
                <a:latin typeface="Arial" panose="020B0604020202020204" pitchFamily="34" charset="0"/>
                <a:cs typeface="Arial" panose="020B0604020202020204" pitchFamily="34" charset="0"/>
              </a:rPr>
              <a:t>La prochaine réunion du CCAS se déroulera dans la deuxième quinzaine de janvier 2021 :</a:t>
            </a:r>
          </a:p>
          <a:p>
            <a:pPr marL="457200" lvl="1" indent="0">
              <a:buNone/>
            </a:pPr>
            <a:r>
              <a:rPr lang="fr-FR" sz="1200" dirty="0">
                <a:latin typeface="Arial" panose="020B0604020202020204" pitchFamily="34" charset="0"/>
                <a:cs typeface="Arial" panose="020B0604020202020204" pitchFamily="34" charset="0"/>
              </a:rPr>
              <a:t>	un point de situation sera effectué sur les actions  en cours des groupes de travail,</a:t>
            </a:r>
          </a:p>
          <a:p>
            <a:pPr marL="457200" lvl="1" indent="0">
              <a:buNone/>
            </a:pPr>
            <a:r>
              <a:rPr lang="fr-FR" sz="1200" dirty="0">
                <a:latin typeface="Arial" panose="020B0604020202020204" pitchFamily="34" charset="0"/>
                <a:cs typeface="Arial" panose="020B0604020202020204" pitchFamily="34" charset="0"/>
              </a:rPr>
              <a:t>	</a:t>
            </a:r>
          </a:p>
          <a:p>
            <a:pPr marL="457200" lvl="1" indent="0">
              <a:buNone/>
            </a:pPr>
            <a:r>
              <a:rPr lang="fr-FR" sz="1200" dirty="0">
                <a:latin typeface="Arial" panose="020B0604020202020204" pitchFamily="34" charset="0"/>
                <a:cs typeface="Arial" panose="020B0604020202020204" pitchFamily="34" charset="0"/>
              </a:rPr>
              <a:t>	</a:t>
            </a:r>
          </a:p>
          <a:p>
            <a:pPr marL="0" indent="0">
              <a:buNone/>
            </a:pPr>
            <a:endParaRPr lang="fr-FR" dirty="0"/>
          </a:p>
        </p:txBody>
      </p:sp>
      <p:sp>
        <p:nvSpPr>
          <p:cNvPr id="5" name="Espace réservé du numéro de diapositive 4">
            <a:extLst>
              <a:ext uri="{FF2B5EF4-FFF2-40B4-BE49-F238E27FC236}">
                <a16:creationId xmlns:a16="http://schemas.microsoft.com/office/drawing/2014/main" xmlns="" id="{7CBA607A-6558-D646-B92D-97C3E60F99FA}"/>
              </a:ext>
            </a:extLst>
          </p:cNvPr>
          <p:cNvSpPr>
            <a:spLocks noGrp="1"/>
          </p:cNvSpPr>
          <p:nvPr>
            <p:ph type="sldNum" sz="quarter" idx="12"/>
          </p:nvPr>
        </p:nvSpPr>
        <p:spPr/>
        <p:txBody>
          <a:bodyPr/>
          <a:lstStyle/>
          <a:p>
            <a:fld id="{6D22F896-40B5-4ADD-8801-0D06FADFA095}" type="slidenum">
              <a:rPr lang="en-US" smtClean="0"/>
              <a:t>21</a:t>
            </a:fld>
            <a:endParaRPr lang="en-US"/>
          </a:p>
        </p:txBody>
      </p:sp>
      <p:pic>
        <p:nvPicPr>
          <p:cNvPr id="6" name="Image 5" descr="Une image contenant signe, tenant, dessin, grand&#10;&#10;Description générée automatiquement">
            <a:extLst>
              <a:ext uri="{FF2B5EF4-FFF2-40B4-BE49-F238E27FC236}">
                <a16:creationId xmlns:a16="http://schemas.microsoft.com/office/drawing/2014/main" xmlns="" id="{2A9B91B3-E996-A14D-AB04-DEBAC666AC0C}"/>
              </a:ext>
            </a:extLst>
          </p:cNvPr>
          <p:cNvPicPr>
            <a:picLocks noChangeAspect="1"/>
          </p:cNvPicPr>
          <p:nvPr/>
        </p:nvPicPr>
        <p:blipFill>
          <a:blip r:embed="rId2">
            <a:extLst>
              <a:ext uri="{837473B0-CC2E-450A-ABE3-18F120FF3D39}">
                <a1611:picAttrSrcUrl xmlns:a1611="http://schemas.microsoft.com/office/drawing/2016/11/main" xmlns="" r:id="rId3"/>
              </a:ext>
            </a:extLst>
          </a:blip>
          <a:stretch>
            <a:fillRect/>
          </a:stretch>
        </p:blipFill>
        <p:spPr>
          <a:xfrm>
            <a:off x="9900136" y="146907"/>
            <a:ext cx="1664475" cy="1337128"/>
          </a:xfrm>
          <a:prstGeom prst="rect">
            <a:avLst/>
          </a:prstGeom>
        </p:spPr>
      </p:pic>
      <p:sp>
        <p:nvSpPr>
          <p:cNvPr id="7" name="Espace réservé du pied de page 6">
            <a:extLst>
              <a:ext uri="{FF2B5EF4-FFF2-40B4-BE49-F238E27FC236}">
                <a16:creationId xmlns:a16="http://schemas.microsoft.com/office/drawing/2014/main" xmlns="" id="{93C18DD9-4D56-9E49-B09D-CA78AE582BE5}"/>
              </a:ext>
            </a:extLst>
          </p:cNvPr>
          <p:cNvSpPr>
            <a:spLocks noGrp="1"/>
          </p:cNvSpPr>
          <p:nvPr>
            <p:ph type="ftr" sz="quarter" idx="11"/>
          </p:nvPr>
        </p:nvSpPr>
        <p:spPr/>
        <p:txBody>
          <a:bodyPr/>
          <a:lstStyle/>
          <a:p>
            <a:r>
              <a:rPr lang="en-US" dirty="0"/>
              <a:t>UDL/ Réunion ccas de </a:t>
            </a:r>
            <a:r>
              <a:rPr lang="en-US" dirty="0" err="1"/>
              <a:t>Faulx</a:t>
            </a:r>
            <a:r>
              <a:rPr lang="en-US" dirty="0"/>
              <a:t> du 5 </a:t>
            </a:r>
            <a:r>
              <a:rPr lang="en-US" dirty="0" err="1"/>
              <a:t>octobre</a:t>
            </a:r>
            <a:r>
              <a:rPr lang="en-US" dirty="0"/>
              <a:t> 2020</a:t>
            </a:r>
          </a:p>
        </p:txBody>
      </p:sp>
    </p:spTree>
    <p:extLst>
      <p:ext uri="{BB962C8B-B14F-4D97-AF65-F5344CB8AC3E}">
        <p14:creationId xmlns:p14="http://schemas.microsoft.com/office/powerpoint/2010/main" val="188794411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xmlns="" id="{BB91EC7D-1514-F843-94DE-AD2F66398946}"/>
              </a:ext>
            </a:extLst>
          </p:cNvPr>
          <p:cNvSpPr>
            <a:spLocks noGrp="1"/>
          </p:cNvSpPr>
          <p:nvPr>
            <p:ph sz="quarter" idx="13"/>
          </p:nvPr>
        </p:nvSpPr>
        <p:spPr>
          <a:xfrm>
            <a:off x="913774" y="1341856"/>
            <a:ext cx="10363826" cy="3424107"/>
          </a:xfrm>
        </p:spPr>
        <p:txBody>
          <a:bodyPr/>
          <a:lstStyle/>
          <a:p>
            <a:endParaRPr lang="fr-FR" dirty="0"/>
          </a:p>
          <a:p>
            <a:endParaRPr lang="fr-FR" dirty="0"/>
          </a:p>
        </p:txBody>
      </p:sp>
      <p:sp>
        <p:nvSpPr>
          <p:cNvPr id="5" name="Espace réservé du numéro de diapositive 4">
            <a:extLst>
              <a:ext uri="{FF2B5EF4-FFF2-40B4-BE49-F238E27FC236}">
                <a16:creationId xmlns:a16="http://schemas.microsoft.com/office/drawing/2014/main" xmlns="" id="{A056C8F4-DFF5-324F-9CF0-E063CBCCD40D}"/>
              </a:ext>
            </a:extLst>
          </p:cNvPr>
          <p:cNvSpPr>
            <a:spLocks noGrp="1"/>
          </p:cNvSpPr>
          <p:nvPr>
            <p:ph type="sldNum" sz="quarter" idx="12"/>
          </p:nvPr>
        </p:nvSpPr>
        <p:spPr/>
        <p:txBody>
          <a:bodyPr/>
          <a:lstStyle/>
          <a:p>
            <a:fld id="{6D22F896-40B5-4ADD-8801-0D06FADFA095}" type="slidenum">
              <a:rPr lang="en-US" smtClean="0"/>
              <a:t>22</a:t>
            </a:fld>
            <a:endParaRPr lang="en-US"/>
          </a:p>
        </p:txBody>
      </p:sp>
      <p:pic>
        <p:nvPicPr>
          <p:cNvPr id="6" name="Image 5" descr="Une image contenant signe, tenant, dessin, grand&#10;&#10;Description générée automatiquement">
            <a:extLst>
              <a:ext uri="{FF2B5EF4-FFF2-40B4-BE49-F238E27FC236}">
                <a16:creationId xmlns:a16="http://schemas.microsoft.com/office/drawing/2014/main" xmlns="" id="{EB5267DD-3CE3-5149-98D3-8559A89F6B2E}"/>
              </a:ext>
            </a:extLst>
          </p:cNvPr>
          <p:cNvPicPr>
            <a:picLocks noChangeAspect="1"/>
          </p:cNvPicPr>
          <p:nvPr/>
        </p:nvPicPr>
        <p:blipFill>
          <a:blip r:embed="rId2">
            <a:extLst>
              <a:ext uri="{837473B0-CC2E-450A-ABE3-18F120FF3D39}">
                <a1611:picAttrSrcUrl xmlns:a1611="http://schemas.microsoft.com/office/drawing/2016/11/main" xmlns="" r:id="rId3"/>
              </a:ext>
            </a:extLst>
          </a:blip>
          <a:stretch>
            <a:fillRect/>
          </a:stretch>
        </p:blipFill>
        <p:spPr>
          <a:xfrm>
            <a:off x="5263449" y="2385345"/>
            <a:ext cx="1664475" cy="1337128"/>
          </a:xfrm>
          <a:prstGeom prst="rect">
            <a:avLst/>
          </a:prstGeom>
        </p:spPr>
      </p:pic>
      <p:sp>
        <p:nvSpPr>
          <p:cNvPr id="7" name="Rectangle 6">
            <a:extLst>
              <a:ext uri="{FF2B5EF4-FFF2-40B4-BE49-F238E27FC236}">
                <a16:creationId xmlns:a16="http://schemas.microsoft.com/office/drawing/2014/main" xmlns="" id="{7BD43580-4408-814F-9C10-1E9D4002C23B}"/>
              </a:ext>
            </a:extLst>
          </p:cNvPr>
          <p:cNvSpPr/>
          <p:nvPr/>
        </p:nvSpPr>
        <p:spPr>
          <a:xfrm>
            <a:off x="2340979" y="3782553"/>
            <a:ext cx="7787132" cy="923330"/>
          </a:xfrm>
          <a:prstGeom prst="rect">
            <a:avLst/>
          </a:prstGeom>
          <a:noFill/>
        </p:spPr>
        <p:txBody>
          <a:bodyPr wrap="none" lIns="91440" tIns="45720" rIns="91440" bIns="45720">
            <a:spAutoFit/>
          </a:bodyPr>
          <a:lstStyle/>
          <a:p>
            <a:pPr algn="ctr"/>
            <a:r>
              <a:rPr lang="fr-FR" sz="5400" b="1">
                <a:ln w="22225">
                  <a:solidFill>
                    <a:schemeClr val="accent2"/>
                  </a:solidFill>
                  <a:prstDash val="solid"/>
                </a:ln>
                <a:solidFill>
                  <a:schemeClr val="accent2">
                    <a:lumMod val="40000"/>
                    <a:lumOff val="60000"/>
                  </a:schemeClr>
                </a:solidFill>
              </a:rPr>
              <a:t>Merci pour votre attention </a:t>
            </a:r>
          </a:p>
        </p:txBody>
      </p:sp>
      <p:sp>
        <p:nvSpPr>
          <p:cNvPr id="2" name="Espace réservé du pied de page 1">
            <a:extLst>
              <a:ext uri="{FF2B5EF4-FFF2-40B4-BE49-F238E27FC236}">
                <a16:creationId xmlns:a16="http://schemas.microsoft.com/office/drawing/2014/main" xmlns="" id="{E5F9DC08-F0BE-1D40-86A7-4058EB586EB4}"/>
              </a:ext>
            </a:extLst>
          </p:cNvPr>
          <p:cNvSpPr>
            <a:spLocks noGrp="1"/>
          </p:cNvSpPr>
          <p:nvPr>
            <p:ph type="ftr" sz="quarter" idx="11"/>
          </p:nvPr>
        </p:nvSpPr>
        <p:spPr/>
        <p:txBody>
          <a:bodyPr/>
          <a:lstStyle/>
          <a:p>
            <a:r>
              <a:rPr lang="en-US" dirty="0"/>
              <a:t>UDL/ Réunion ccas de </a:t>
            </a:r>
            <a:r>
              <a:rPr lang="en-US" dirty="0" err="1"/>
              <a:t>Faulx</a:t>
            </a:r>
            <a:r>
              <a:rPr lang="en-US" dirty="0"/>
              <a:t> du 5 </a:t>
            </a:r>
            <a:r>
              <a:rPr lang="en-US" dirty="0" err="1"/>
              <a:t>octobre</a:t>
            </a:r>
            <a:r>
              <a:rPr lang="en-US" dirty="0"/>
              <a:t> 2020</a:t>
            </a:r>
          </a:p>
        </p:txBody>
      </p:sp>
    </p:spTree>
    <p:extLst>
      <p:ext uri="{BB962C8B-B14F-4D97-AF65-F5344CB8AC3E}">
        <p14:creationId xmlns:p14="http://schemas.microsoft.com/office/powerpoint/2010/main" val="3688272240"/>
      </p:ext>
    </p:extLst>
  </p:cSld>
  <p:clrMapOvr>
    <a:masterClrMapping/>
  </p:clrMapOvr>
</p:sld>
</file>

<file path=ppt/theme/theme1.xml><?xml version="1.0" encoding="utf-8"?>
<a:theme xmlns:a="http://schemas.openxmlformats.org/drawingml/2006/main" name="Ronds dans l’eau">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474</TotalTime>
  <Words>1136</Words>
  <Application>Microsoft Office PowerPoint</Application>
  <PresentationFormat>Grand écran</PresentationFormat>
  <Paragraphs>293</Paragraphs>
  <Slides>22</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22</vt:i4>
      </vt:variant>
    </vt:vector>
  </HeadingPairs>
  <TitlesOfParts>
    <vt:vector size="26" baseType="lpstr">
      <vt:lpstr>Arial</vt:lpstr>
      <vt:lpstr>Calibri</vt:lpstr>
      <vt:lpstr>Tw Cen MT</vt:lpstr>
      <vt:lpstr>Ronds dans l’eau</vt:lpstr>
      <vt:lpstr>CCAS DE FAULX </vt:lpstr>
      <vt:lpstr>Ordre du JOUR</vt:lpstr>
      <vt:lpstr>Mot du président</vt:lpstr>
      <vt:lpstr>Accompagnement alimentaire</vt:lpstr>
      <vt:lpstr>partenariat  CCAS DE Faulx et Cap Entreprises VDL</vt:lpstr>
      <vt:lpstr>partenariat  CCAS DE Faulx et Cap Entreprises vdl</vt:lpstr>
      <vt:lpstr>Partenariat CCAS de faulx et carsat nord-est</vt:lpstr>
      <vt:lpstr>Appel à projets de la  conférence des financeurs</vt:lpstr>
      <vt:lpstr>Appel à projets de la  conférence des financeurs</vt:lpstr>
      <vt:lpstr>Appel à projets de la  conférence des financeurs</vt:lpstr>
      <vt:lpstr>Retour sur la réunion ANCV du 22/09/2020  « séniors en vacances »</vt:lpstr>
      <vt:lpstr>Retour sur la réunion ANCV du 22/09/2020  « séniors en vacances »</vt:lpstr>
      <vt:lpstr>Retour sur la réunion ANCV du 22/09/2020  « séniors en vacances »</vt:lpstr>
      <vt:lpstr>Coordination des aides sociales facultatives</vt:lpstr>
      <vt:lpstr>POINT sur l’Organisation du CCAS </vt:lpstr>
      <vt:lpstr>POINT sur l’Organisation du CCAS </vt:lpstr>
      <vt:lpstr>Relevé de décisions</vt:lpstr>
      <vt:lpstr>Relevé de décisions</vt:lpstr>
      <vt:lpstr>Relevé de décisions</vt:lpstr>
      <vt:lpstr>Relevé de décisions</vt:lpstr>
      <vt:lpstr>Relevé de décisions</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CCAS DE FAULX</dc:title>
  <dc:creator>Ugo De Luca</dc:creator>
  <cp:lastModifiedBy>Corinne</cp:lastModifiedBy>
  <cp:revision>53</cp:revision>
  <dcterms:created xsi:type="dcterms:W3CDTF">2020-09-28T12:19:33Z</dcterms:created>
  <dcterms:modified xsi:type="dcterms:W3CDTF">2020-11-24T15:17:23Z</dcterms:modified>
</cp:coreProperties>
</file>