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handoutMasterIdLst>
    <p:handoutMasterId r:id="rId15"/>
  </p:handoutMasterIdLst>
  <p:sldIdLst>
    <p:sldId id="256" r:id="rId2"/>
    <p:sldId id="295" r:id="rId3"/>
    <p:sldId id="257" r:id="rId4"/>
    <p:sldId id="309" r:id="rId5"/>
    <p:sldId id="301" r:id="rId6"/>
    <p:sldId id="306" r:id="rId7"/>
    <p:sldId id="308" r:id="rId8"/>
    <p:sldId id="310" r:id="rId9"/>
    <p:sldId id="311" r:id="rId10"/>
    <p:sldId id="303" r:id="rId11"/>
    <p:sldId id="312" r:id="rId12"/>
    <p:sldId id="27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059" autoAdjust="0"/>
    <p:restoredTop sz="95213"/>
  </p:normalViewPr>
  <p:slideViewPr>
    <p:cSldViewPr snapToGrid="0" snapToObjects="1">
      <p:cViewPr varScale="1">
        <p:scale>
          <a:sx n="105" d="100"/>
          <a:sy n="105" d="100"/>
        </p:scale>
        <p:origin x="48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A02909C2-61D1-154C-9C8D-CBBF188CB3F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D4DA0B8A-E0A6-D344-A4B4-6825A9AAEE9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A1C1B84-A217-0846-9982-0B2FB4A2A740}" type="datetimeFigureOut">
              <a:rPr lang="fr-FR" smtClean="0"/>
              <a:t>03/10/2024</a:t>
            </a:fld>
            <a:endParaRPr lang="fr-FR"/>
          </a:p>
        </p:txBody>
      </p:sp>
      <p:sp>
        <p:nvSpPr>
          <p:cNvPr id="4" name="Espace réservé du pied de page 3">
            <a:extLst>
              <a:ext uri="{FF2B5EF4-FFF2-40B4-BE49-F238E27FC236}">
                <a16:creationId xmlns:a16="http://schemas.microsoft.com/office/drawing/2014/main" id="{BD3D5585-544B-AA4C-99B2-0B4456F582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D142F02B-D446-E549-A202-319CDACAD8A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3DDA5B7-69F3-7845-AEFC-C1368DE6C83B}" type="slidenum">
              <a:rPr lang="fr-FR" smtClean="0"/>
              <a:t>‹N°›</a:t>
            </a:fld>
            <a:endParaRPr lang="fr-FR"/>
          </a:p>
        </p:txBody>
      </p:sp>
    </p:spTree>
    <p:extLst>
      <p:ext uri="{BB962C8B-B14F-4D97-AF65-F5344CB8AC3E}">
        <p14:creationId xmlns:p14="http://schemas.microsoft.com/office/powerpoint/2010/main" val="343715365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6EAAB6-E3B4-714A-BBF9-7DC11CC19C95}" type="datetimeFigureOut">
              <a:rPr lang="fr-FR" smtClean="0"/>
              <a:t>03/10/2024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FF80DE-E4A0-B045-9DD5-60E73E6FB058}" type="slidenum">
              <a:rPr lang="fr-FR" smtClean="0"/>
              <a:t>‹N°›</a:t>
            </a:fld>
            <a:endParaRPr lang="fr-FR"/>
          </a:p>
        </p:txBody>
      </p:sp>
    </p:spTree>
    <p:extLst>
      <p:ext uri="{BB962C8B-B14F-4D97-AF65-F5344CB8AC3E}">
        <p14:creationId xmlns:p14="http://schemas.microsoft.com/office/powerpoint/2010/main" val="132393617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3CC35E6-3894-D746-A638-82E1EBD6C2D8}" type="datetime1">
              <a:rPr lang="fr-FR" smtClean="0"/>
              <a:t>03/10/2024</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DB88FFF5-3FE0-F247-BBF3-C12F62D420E6}" type="datetime1">
              <a:rPr lang="fr-FR" smtClean="0"/>
              <a:t>03/10/2024</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0AC6CE05-743D-0E44-B2F7-E3CC2853985F}" type="datetime1">
              <a:rPr lang="fr-FR" smtClean="0"/>
              <a:t>03/10/2024</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940A2507-3F41-914D-B1C4-425F39CF8D0D}" type="datetime1">
              <a:rPr lang="fr-FR" smtClean="0"/>
              <a:t>03/10/2024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BE38D776-79E7-0C46-BADF-6473E34D875F}" type="datetime1">
              <a:rPr lang="fr-FR" smtClean="0"/>
              <a:t>03/10/2024</a:t>
            </a:fld>
            <a:endParaRPr lang="en-US"/>
          </a:p>
        </p:txBody>
      </p:sp>
      <p:sp>
        <p:nvSpPr>
          <p:cNvPr id="8" name="Footer Placeholder 7"/>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9" name="Slide Number Placeholder 8"/>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1B3ECE1E-0C42-1545-8899-1B873C734E50}" type="datetime1">
              <a:rPr lang="fr-FR" smtClean="0"/>
              <a:t>03/10/2024</a:t>
            </a:fld>
            <a:endParaRPr lang="en-US"/>
          </a:p>
        </p:txBody>
      </p:sp>
      <p:sp>
        <p:nvSpPr>
          <p:cNvPr id="4" name="Footer Placeholder 3"/>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DAA70B2B-7D94-E74C-93DF-CB35251F9272}" type="datetime1">
              <a:rPr lang="fr-FR" smtClean="0"/>
              <a:t>03/10/2024</a:t>
            </a:fld>
            <a:endParaRPr lang="en-US"/>
          </a:p>
        </p:txBody>
      </p:sp>
      <p:sp>
        <p:nvSpPr>
          <p:cNvPr id="3" name="Footer Placeholder 2"/>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4" name="Slide Number Placeholder 3"/>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3A08C24A-7BCA-C84C-83D3-14E80F7608DB}" type="datetime1">
              <a:rPr lang="fr-FR" smtClean="0"/>
              <a:t>03/10/2024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5BD549BE-9F6C-7841-9A04-78730F3224F5}" type="datetime1">
              <a:rPr lang="fr-FR" smtClean="0"/>
              <a:t>03/10/2024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03E882C-70F8-094A-8D05-0F3B7C5E49AB}" type="datetime1">
              <a:rPr lang="fr-FR" smtClean="0"/>
              <a:t>03/10/2024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9EEAC419-A7AD-0043-B3BF-4A2CE005E936}" type="datetime1">
              <a:rPr lang="fr-FR" smtClean="0"/>
              <a:t>03/10/2024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D44F304E-F366-2545-8515-957788957858}" type="datetime1">
              <a:rPr lang="fr-FR" smtClean="0"/>
              <a:t>03/10/2024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4BD5867-1E70-E34D-A50B-E4333482548B}" type="datetime1">
              <a:rPr lang="fr-FR" smtClean="0"/>
              <a:t>03/10/2024</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3" name="Date Placeholder 2"/>
          <p:cNvSpPr>
            <a:spLocks noGrp="1"/>
          </p:cNvSpPr>
          <p:nvPr>
            <p:ph type="dt" sz="half" idx="10"/>
          </p:nvPr>
        </p:nvSpPr>
        <p:spPr/>
        <p:txBody>
          <a:bodyPr/>
          <a:lstStyle/>
          <a:p>
            <a:fld id="{05F14115-CAC3-3C4E-98FA-BD6B9171EA58}" type="datetime1">
              <a:rPr lang="fr-FR" smtClean="0"/>
              <a:t>03/10/2024</a:t>
            </a:fld>
            <a:endParaRPr lang="en-US"/>
          </a:p>
        </p:txBody>
      </p:sp>
      <p:sp>
        <p:nvSpPr>
          <p:cNvPr id="4" name="Footer Placeholder 3"/>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3" name="Date Placeholder 2"/>
          <p:cNvSpPr>
            <a:spLocks noGrp="1"/>
          </p:cNvSpPr>
          <p:nvPr>
            <p:ph type="dt" sz="half" idx="10"/>
          </p:nvPr>
        </p:nvSpPr>
        <p:spPr/>
        <p:txBody>
          <a:bodyPr/>
          <a:lstStyle/>
          <a:p>
            <a:fld id="{0C33FB88-708D-4442-80C1-88FF75AD9087}" type="datetime1">
              <a:rPr lang="fr-FR" smtClean="0"/>
              <a:t>03/10/2024</a:t>
            </a:fld>
            <a:endParaRPr lang="en-US"/>
          </a:p>
        </p:txBody>
      </p:sp>
      <p:sp>
        <p:nvSpPr>
          <p:cNvPr id="4" name="Footer Placeholder 3"/>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72E54337-CB0F-7049-AF30-67949335E076}" type="datetime1">
              <a:rPr lang="fr-FR" smtClean="0"/>
              <a:t>03/10/2024</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681732C-20B9-7C45-ADAE-088F2B0F9467}" type="datetime1">
              <a:rPr lang="fr-FR" smtClean="0"/>
              <a:t>03/10/2024</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71330EE-A842-074C-9495-F2D2DFAE8E6A}" type="datetime1">
              <a:rPr lang="fr-FR" smtClean="0"/>
              <a:t>03/10/2024</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historicophiles.com/2018/07/25/principes-et-formes-de-solidarite/" TargetMode="Externa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historicophiles.com/2018/07/25/principes-et-formes-de-solidarite/" TargetMode="Externa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3595E478-612A-42ED-816A-0DD5B5C895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CB226365-E8CD-4F1B-B318-7598AA28AE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91927" t="72411" b="13751"/>
          <a:stretch/>
        </p:blipFill>
        <p:spPr>
          <a:xfrm>
            <a:off x="150925" y="5564567"/>
            <a:ext cx="1341545" cy="1293433"/>
          </a:xfrm>
          <a:custGeom>
            <a:avLst/>
            <a:gdLst>
              <a:gd name="connsiteX0" fmla="*/ 0 w 1341545"/>
              <a:gd name="connsiteY0" fmla="*/ 0 h 1293433"/>
              <a:gd name="connsiteX1" fmla="*/ 1341545 w 1341545"/>
              <a:gd name="connsiteY1" fmla="*/ 0 h 1293433"/>
              <a:gd name="connsiteX2" fmla="*/ 1341545 w 1341545"/>
              <a:gd name="connsiteY2" fmla="*/ 1293433 h 1293433"/>
              <a:gd name="connsiteX3" fmla="*/ 150847 w 1341545"/>
              <a:gd name="connsiteY3" fmla="*/ 1293433 h 1293433"/>
              <a:gd name="connsiteX4" fmla="*/ 66240 w 1341545"/>
              <a:gd name="connsiteY4" fmla="*/ 1183451 h 1293433"/>
              <a:gd name="connsiteX5" fmla="*/ 0 w 1341545"/>
              <a:gd name="connsiteY5" fmla="*/ 1061841 h 1293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545" h="1293433">
                <a:moveTo>
                  <a:pt x="0" y="0"/>
                </a:moveTo>
                <a:lnTo>
                  <a:pt x="1341545" y="0"/>
                </a:lnTo>
                <a:lnTo>
                  <a:pt x="1341545" y="1293433"/>
                </a:lnTo>
                <a:lnTo>
                  <a:pt x="150847" y="1293433"/>
                </a:lnTo>
                <a:lnTo>
                  <a:pt x="66240" y="1183451"/>
                </a:lnTo>
                <a:lnTo>
                  <a:pt x="0" y="1061841"/>
                </a:lnTo>
                <a:close/>
              </a:path>
            </a:pathLst>
          </a:custGeom>
        </p:spPr>
      </p:pic>
      <p:pic>
        <p:nvPicPr>
          <p:cNvPr id="35" name="Picture 34">
            <a:extLst>
              <a:ext uri="{FF2B5EF4-FFF2-40B4-BE49-F238E27FC236}">
                <a16:creationId xmlns:a16="http://schemas.microsoft.com/office/drawing/2014/main" id="{86F8589D-19E8-4616-A2D6-95125B4528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3623" t="43915" r="1" b="18252"/>
          <a:stretch/>
        </p:blipFill>
        <p:spPr>
          <a:xfrm>
            <a:off x="7586661" y="3142319"/>
            <a:ext cx="4605339" cy="3715682"/>
          </a:xfrm>
          <a:prstGeom prst="rect">
            <a:avLst/>
          </a:prstGeom>
        </p:spPr>
      </p:pic>
      <p:pic>
        <p:nvPicPr>
          <p:cNvPr id="37" name="Picture 36">
            <a:extLst>
              <a:ext uri="{FF2B5EF4-FFF2-40B4-BE49-F238E27FC236}">
                <a16:creationId xmlns:a16="http://schemas.microsoft.com/office/drawing/2014/main" id="{5F9D2829-9A1B-41D9-A712-382721D3A7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46466" t="75007" r="30510"/>
          <a:stretch/>
        </p:blipFill>
        <p:spPr>
          <a:xfrm>
            <a:off x="7586661" y="815472"/>
            <a:ext cx="4817288" cy="29414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3" name="Sous-titre 2">
            <a:extLst>
              <a:ext uri="{FF2B5EF4-FFF2-40B4-BE49-F238E27FC236}">
                <a16:creationId xmlns:a16="http://schemas.microsoft.com/office/drawing/2014/main" id="{8F65E6D9-4EB7-924B-BA40-65A21957DD94}"/>
              </a:ext>
            </a:extLst>
          </p:cNvPr>
          <p:cNvSpPr>
            <a:spLocks noGrp="1"/>
          </p:cNvSpPr>
          <p:nvPr>
            <p:ph type="subTitle" idx="1"/>
          </p:nvPr>
        </p:nvSpPr>
        <p:spPr>
          <a:xfrm>
            <a:off x="150924" y="1471010"/>
            <a:ext cx="8978085" cy="1311274"/>
          </a:xfrm>
        </p:spPr>
        <p:txBody>
          <a:bodyPr anchor="b">
            <a:normAutofit/>
          </a:bodyPr>
          <a:lstStyle/>
          <a:p>
            <a:r>
              <a:rPr lang="fr-FR" sz="3200" b="1" dirty="0">
                <a:solidFill>
                  <a:schemeClr val="accent1">
                    <a:lumMod val="75000"/>
                  </a:schemeClr>
                </a:solidFill>
              </a:rPr>
              <a:t>Réunion plénière du 11 avril 2024</a:t>
            </a:r>
          </a:p>
        </p:txBody>
      </p:sp>
      <p:sp>
        <p:nvSpPr>
          <p:cNvPr id="5" name="Espace réservé du numéro de diapositive 4">
            <a:extLst>
              <a:ext uri="{FF2B5EF4-FFF2-40B4-BE49-F238E27FC236}">
                <a16:creationId xmlns:a16="http://schemas.microsoft.com/office/drawing/2014/main" id="{DD98D491-E0E1-F245-9B29-054435E7C572}"/>
              </a:ext>
            </a:extLst>
          </p:cNvPr>
          <p:cNvSpPr>
            <a:spLocks noGrp="1"/>
          </p:cNvSpPr>
          <p:nvPr>
            <p:ph type="sldNum" sz="quarter" idx="12"/>
          </p:nvPr>
        </p:nvSpPr>
        <p:spPr>
          <a:xfrm>
            <a:off x="10514011" y="5883275"/>
            <a:ext cx="764215" cy="365125"/>
          </a:xfrm>
        </p:spPr>
        <p:txBody>
          <a:bodyPr>
            <a:normAutofit/>
          </a:bodyPr>
          <a:lstStyle/>
          <a:p>
            <a:pPr>
              <a:spcAft>
                <a:spcPts val="600"/>
              </a:spcAft>
            </a:pPr>
            <a:fld id="{6D22F896-40B5-4ADD-8801-0D06FADFA095}" type="slidenum">
              <a:rPr lang="en-US"/>
              <a:pPr>
                <a:spcAft>
                  <a:spcPts val="600"/>
                </a:spcAft>
              </a:pPr>
              <a:t>1</a:t>
            </a:fld>
            <a:endParaRPr lang="en-US" dirty="0"/>
          </a:p>
        </p:txBody>
      </p:sp>
      <p:sp>
        <p:nvSpPr>
          <p:cNvPr id="4" name="Espace réservé du pied de page 3">
            <a:extLst>
              <a:ext uri="{FF2B5EF4-FFF2-40B4-BE49-F238E27FC236}">
                <a16:creationId xmlns:a16="http://schemas.microsoft.com/office/drawing/2014/main" id="{5818179D-0B05-4746-AD6A-0FF569DD85A4}"/>
              </a:ext>
            </a:extLst>
          </p:cNvPr>
          <p:cNvSpPr>
            <a:spLocks noGrp="1"/>
          </p:cNvSpPr>
          <p:nvPr>
            <p:ph type="ftr" sz="quarter" idx="11"/>
          </p:nvPr>
        </p:nvSpPr>
        <p:spPr/>
        <p:txBody>
          <a:bodyPr/>
          <a:lstStyle/>
          <a:p>
            <a:r>
              <a:rPr lang="en-US" dirty="0"/>
              <a:t>UDL/ Réunion ccas de Faulx du  11 </a:t>
            </a:r>
            <a:r>
              <a:rPr lang="en-US" dirty="0" err="1"/>
              <a:t>avril</a:t>
            </a:r>
            <a:r>
              <a:rPr lang="en-US" dirty="0"/>
              <a:t> 2024</a:t>
            </a:r>
          </a:p>
        </p:txBody>
      </p:sp>
      <p:grpSp>
        <p:nvGrpSpPr>
          <p:cNvPr id="12" name="Groupe 11">
            <a:extLst>
              <a:ext uri="{FF2B5EF4-FFF2-40B4-BE49-F238E27FC236}">
                <a16:creationId xmlns:a16="http://schemas.microsoft.com/office/drawing/2014/main" id="{83879A43-E3E5-064A-81C6-CE0B3B7F328B}"/>
              </a:ext>
            </a:extLst>
          </p:cNvPr>
          <p:cNvGrpSpPr/>
          <p:nvPr/>
        </p:nvGrpSpPr>
        <p:grpSpPr>
          <a:xfrm>
            <a:off x="10248344" y="335006"/>
            <a:ext cx="1387939" cy="1744133"/>
            <a:chOff x="5364553" y="2995930"/>
            <a:chExt cx="1270562" cy="1158528"/>
          </a:xfrm>
        </p:grpSpPr>
        <p:pic>
          <p:nvPicPr>
            <p:cNvPr id="13" name="Image 12" descr="Une image contenant signe, tenant, dessin, grand&#10;&#10;Description générée automatiquement">
              <a:extLst>
                <a:ext uri="{FF2B5EF4-FFF2-40B4-BE49-F238E27FC236}">
                  <a16:creationId xmlns:a16="http://schemas.microsoft.com/office/drawing/2014/main" id="{D6C18DCD-7DEF-E043-85D7-18309CB98E3C}"/>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5364553" y="2995930"/>
              <a:ext cx="1270562" cy="866140"/>
            </a:xfrm>
            <a:prstGeom prst="rect">
              <a:avLst/>
            </a:prstGeom>
          </p:spPr>
        </p:pic>
        <p:sp>
          <p:nvSpPr>
            <p:cNvPr id="14" name="ZoneTexte 13">
              <a:extLst>
                <a:ext uri="{FF2B5EF4-FFF2-40B4-BE49-F238E27FC236}">
                  <a16:creationId xmlns:a16="http://schemas.microsoft.com/office/drawing/2014/main" id="{05795D09-17A0-7642-8F28-F67CAE338846}"/>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660681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3595E478-612A-42ED-816A-0DD5B5C895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CB226365-E8CD-4F1B-B318-7598AA28AE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91927" t="72411" b="13751"/>
          <a:stretch/>
        </p:blipFill>
        <p:spPr>
          <a:xfrm>
            <a:off x="150925" y="5564567"/>
            <a:ext cx="1341545" cy="1293433"/>
          </a:xfrm>
          <a:custGeom>
            <a:avLst/>
            <a:gdLst>
              <a:gd name="connsiteX0" fmla="*/ 0 w 1341545"/>
              <a:gd name="connsiteY0" fmla="*/ 0 h 1293433"/>
              <a:gd name="connsiteX1" fmla="*/ 1341545 w 1341545"/>
              <a:gd name="connsiteY1" fmla="*/ 0 h 1293433"/>
              <a:gd name="connsiteX2" fmla="*/ 1341545 w 1341545"/>
              <a:gd name="connsiteY2" fmla="*/ 1293433 h 1293433"/>
              <a:gd name="connsiteX3" fmla="*/ 150847 w 1341545"/>
              <a:gd name="connsiteY3" fmla="*/ 1293433 h 1293433"/>
              <a:gd name="connsiteX4" fmla="*/ 66240 w 1341545"/>
              <a:gd name="connsiteY4" fmla="*/ 1183451 h 1293433"/>
              <a:gd name="connsiteX5" fmla="*/ 0 w 1341545"/>
              <a:gd name="connsiteY5" fmla="*/ 1061841 h 1293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545" h="1293433">
                <a:moveTo>
                  <a:pt x="0" y="0"/>
                </a:moveTo>
                <a:lnTo>
                  <a:pt x="1341545" y="0"/>
                </a:lnTo>
                <a:lnTo>
                  <a:pt x="1341545" y="1293433"/>
                </a:lnTo>
                <a:lnTo>
                  <a:pt x="150847" y="1293433"/>
                </a:lnTo>
                <a:lnTo>
                  <a:pt x="66240" y="1183451"/>
                </a:lnTo>
                <a:lnTo>
                  <a:pt x="0" y="1061841"/>
                </a:lnTo>
                <a:close/>
              </a:path>
            </a:pathLst>
          </a:custGeom>
        </p:spPr>
      </p:pic>
      <p:pic>
        <p:nvPicPr>
          <p:cNvPr id="35" name="Picture 34">
            <a:extLst>
              <a:ext uri="{FF2B5EF4-FFF2-40B4-BE49-F238E27FC236}">
                <a16:creationId xmlns:a16="http://schemas.microsoft.com/office/drawing/2014/main" id="{86F8589D-19E8-4616-A2D6-95125B4528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3623" t="43915" r="1" b="18252"/>
          <a:stretch/>
        </p:blipFill>
        <p:spPr>
          <a:xfrm>
            <a:off x="7586661" y="3142319"/>
            <a:ext cx="4605339" cy="3715682"/>
          </a:xfrm>
          <a:prstGeom prst="rect">
            <a:avLst/>
          </a:prstGeom>
        </p:spPr>
      </p:pic>
      <p:pic>
        <p:nvPicPr>
          <p:cNvPr id="37" name="Picture 36">
            <a:extLst>
              <a:ext uri="{FF2B5EF4-FFF2-40B4-BE49-F238E27FC236}">
                <a16:creationId xmlns:a16="http://schemas.microsoft.com/office/drawing/2014/main" id="{5F9D2829-9A1B-41D9-A712-382721D3A7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46466" t="75007" r="30510"/>
          <a:stretch/>
        </p:blipFill>
        <p:spPr>
          <a:xfrm>
            <a:off x="7586661" y="815472"/>
            <a:ext cx="4817288" cy="29414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2" name="Titre 1">
            <a:extLst>
              <a:ext uri="{FF2B5EF4-FFF2-40B4-BE49-F238E27FC236}">
                <a16:creationId xmlns:a16="http://schemas.microsoft.com/office/drawing/2014/main" id="{6427F690-C0CE-4347-9B74-3AB47B8D29BF}"/>
              </a:ext>
            </a:extLst>
          </p:cNvPr>
          <p:cNvSpPr>
            <a:spLocks noGrp="1"/>
          </p:cNvSpPr>
          <p:nvPr>
            <p:ph type="ctrTitle"/>
          </p:nvPr>
        </p:nvSpPr>
        <p:spPr>
          <a:xfrm>
            <a:off x="538042" y="83127"/>
            <a:ext cx="8986362" cy="5959401"/>
          </a:xfrm>
        </p:spPr>
        <p:txBody>
          <a:bodyPr anchor="ctr">
            <a:normAutofit/>
          </a:bodyPr>
          <a:lstStyle/>
          <a:p>
            <a:pPr lvl="2"/>
            <a:r>
              <a:rPr lang="fr-FR" sz="1400" b="1" dirty="0"/>
              <a:t>Présents :</a:t>
            </a:r>
            <a:br>
              <a:rPr lang="fr-FR" sz="1400" b="1" dirty="0"/>
            </a:br>
            <a:br>
              <a:rPr lang="fr-FR" sz="1400" dirty="0"/>
            </a:br>
            <a:r>
              <a:rPr lang="fr-FR" sz="1400" dirty="0"/>
              <a:t>Brigitte </a:t>
            </a:r>
            <a:r>
              <a:rPr lang="fr-FR" sz="1400" dirty="0" err="1"/>
              <a:t>Casucci</a:t>
            </a:r>
            <a:br>
              <a:rPr lang="fr-FR" sz="1400" dirty="0"/>
            </a:br>
            <a:r>
              <a:rPr lang="fr-FR" sz="1400" dirty="0"/>
              <a:t>Ugo de Luca,</a:t>
            </a:r>
            <a:br>
              <a:rPr lang="fr-FR" sz="1400" dirty="0"/>
            </a:br>
            <a:r>
              <a:rPr lang="fr-FR" sz="1400" dirty="0"/>
              <a:t>Daniel Gérardin						</a:t>
            </a:r>
            <a:br>
              <a:rPr lang="fr-FR" sz="1400" dirty="0"/>
            </a:br>
            <a:r>
              <a:rPr lang="fr-FR" sz="1400" dirty="0"/>
              <a:t>Fabienne Georges,</a:t>
            </a:r>
            <a:br>
              <a:rPr lang="fr-FR" sz="1400" dirty="0"/>
            </a:br>
            <a:r>
              <a:rPr lang="fr-FR" sz="1400" dirty="0"/>
              <a:t>Marie-Jo </a:t>
            </a:r>
            <a:r>
              <a:rPr lang="fr-FR" sz="1400" dirty="0" err="1"/>
              <a:t>Lépicier</a:t>
            </a:r>
            <a:br>
              <a:rPr lang="fr-FR" sz="1400" dirty="0"/>
            </a:br>
            <a:r>
              <a:rPr lang="fr-FR" sz="1400" dirty="0"/>
              <a:t>Rachel </a:t>
            </a:r>
            <a:r>
              <a:rPr lang="fr-FR" sz="1400" dirty="0" err="1"/>
              <a:t>Grandieu</a:t>
            </a:r>
            <a:r>
              <a:rPr lang="fr-FR" sz="1400" dirty="0"/>
              <a:t>,</a:t>
            </a:r>
            <a:br>
              <a:rPr lang="fr-FR" sz="1400" dirty="0"/>
            </a:br>
            <a:r>
              <a:rPr lang="fr-FR" sz="1400" dirty="0"/>
              <a:t>Véronique Hoffmann,</a:t>
            </a:r>
            <a:br>
              <a:rPr lang="fr-FR" sz="1400" dirty="0"/>
            </a:br>
            <a:r>
              <a:rPr lang="fr-FR" sz="1400" dirty="0"/>
              <a:t>Martine </a:t>
            </a:r>
            <a:r>
              <a:rPr lang="fr-FR" sz="1400" dirty="0" err="1"/>
              <a:t>Bouzenade</a:t>
            </a:r>
            <a:br>
              <a:rPr lang="fr-FR" sz="1400" dirty="0"/>
            </a:br>
            <a:r>
              <a:rPr lang="fr-FR" sz="1400" dirty="0"/>
              <a:t>Claudine Dinant,</a:t>
            </a:r>
            <a:br>
              <a:rPr lang="fr-FR" sz="1400" dirty="0"/>
            </a:br>
            <a:br>
              <a:rPr lang="fr-FR" sz="1400" dirty="0"/>
            </a:br>
            <a:br>
              <a:rPr lang="fr-FR" sz="1400" dirty="0"/>
            </a:br>
            <a:r>
              <a:rPr lang="fr-FR" sz="1400" b="1" dirty="0"/>
              <a:t>Excusés :</a:t>
            </a:r>
            <a:br>
              <a:rPr lang="fr-FR" sz="1400" b="1" dirty="0"/>
            </a:br>
            <a:r>
              <a:rPr lang="fr-FR" sz="1400" dirty="0"/>
              <a:t>Dominique </a:t>
            </a:r>
            <a:r>
              <a:rPr lang="fr-FR" sz="1400" dirty="0" err="1"/>
              <a:t>Grandieu</a:t>
            </a:r>
            <a:r>
              <a:rPr lang="fr-FR" sz="1400" dirty="0"/>
              <a:t>,</a:t>
            </a:r>
            <a:br>
              <a:rPr lang="fr-FR" sz="1400" dirty="0"/>
            </a:br>
            <a:r>
              <a:rPr lang="fr-FR" sz="1400" dirty="0"/>
              <a:t>Lionel Risse</a:t>
            </a:r>
            <a:br>
              <a:rPr lang="fr-FR" sz="1400" dirty="0"/>
            </a:br>
            <a:r>
              <a:rPr lang="fr-FR" sz="1400" dirty="0"/>
              <a:t>Armelle Bernard</a:t>
            </a:r>
            <a:br>
              <a:rPr lang="fr-FR" sz="1400" dirty="0"/>
            </a:br>
            <a:r>
              <a:rPr lang="fr-FR" sz="1400" dirty="0"/>
              <a:t>Jérôme Prévôt</a:t>
            </a:r>
            <a:br>
              <a:rPr lang="fr-FR" sz="1400" dirty="0"/>
            </a:br>
            <a:r>
              <a:rPr lang="fr-FR" sz="1400" dirty="0"/>
              <a:t>Céline Lux,</a:t>
            </a:r>
            <a:br>
              <a:rPr lang="fr-FR" sz="1400" dirty="0"/>
            </a:br>
            <a:br>
              <a:rPr lang="fr-FR" sz="1400" dirty="0"/>
            </a:br>
            <a:br>
              <a:rPr lang="fr-FR" sz="1400" dirty="0"/>
            </a:br>
            <a:br>
              <a:rPr lang="fr-FR" sz="1400" dirty="0"/>
            </a:br>
            <a:endParaRPr lang="fr-FR" sz="1400" dirty="0"/>
          </a:p>
        </p:txBody>
      </p:sp>
      <p:sp>
        <p:nvSpPr>
          <p:cNvPr id="5" name="Espace réservé du numéro de diapositive 4">
            <a:extLst>
              <a:ext uri="{FF2B5EF4-FFF2-40B4-BE49-F238E27FC236}">
                <a16:creationId xmlns:a16="http://schemas.microsoft.com/office/drawing/2014/main" id="{DD98D491-E0E1-F245-9B29-054435E7C572}"/>
              </a:ext>
            </a:extLst>
          </p:cNvPr>
          <p:cNvSpPr>
            <a:spLocks noGrp="1"/>
          </p:cNvSpPr>
          <p:nvPr>
            <p:ph type="sldNum" sz="quarter" idx="12"/>
          </p:nvPr>
        </p:nvSpPr>
        <p:spPr>
          <a:xfrm>
            <a:off x="10514011" y="5883275"/>
            <a:ext cx="764215" cy="365125"/>
          </a:xfrm>
        </p:spPr>
        <p:txBody>
          <a:bodyPr>
            <a:normAutofit/>
          </a:bodyPr>
          <a:lstStyle/>
          <a:p>
            <a:pPr>
              <a:spcAft>
                <a:spcPts val="600"/>
              </a:spcAft>
            </a:pPr>
            <a:fld id="{6D22F896-40B5-4ADD-8801-0D06FADFA095}" type="slidenum">
              <a:rPr lang="en-US"/>
              <a:pPr>
                <a:spcAft>
                  <a:spcPts val="600"/>
                </a:spcAft>
              </a:pPr>
              <a:t>2</a:t>
            </a:fld>
            <a:endParaRPr lang="en-US" dirty="0"/>
          </a:p>
        </p:txBody>
      </p:sp>
      <p:sp>
        <p:nvSpPr>
          <p:cNvPr id="4" name="Espace réservé du pied de page 3">
            <a:extLst>
              <a:ext uri="{FF2B5EF4-FFF2-40B4-BE49-F238E27FC236}">
                <a16:creationId xmlns:a16="http://schemas.microsoft.com/office/drawing/2014/main" id="{5818179D-0B05-4746-AD6A-0FF569DD85A4}"/>
              </a:ext>
            </a:extLst>
          </p:cNvPr>
          <p:cNvSpPr>
            <a:spLocks noGrp="1"/>
          </p:cNvSpPr>
          <p:nvPr>
            <p:ph type="ftr" sz="quarter" idx="11"/>
          </p:nvPr>
        </p:nvSpPr>
        <p:spPr/>
        <p:txBody>
          <a:bodyPr/>
          <a:lstStyle/>
          <a:p>
            <a:r>
              <a:rPr lang="en-US" dirty="0"/>
              <a:t>UDL/ Réunion ccas de Faulx du 11 </a:t>
            </a:r>
            <a:r>
              <a:rPr lang="en-US" dirty="0" err="1"/>
              <a:t>avril</a:t>
            </a:r>
            <a:r>
              <a:rPr lang="en-US" dirty="0"/>
              <a:t> 2024</a:t>
            </a:r>
          </a:p>
        </p:txBody>
      </p:sp>
      <p:grpSp>
        <p:nvGrpSpPr>
          <p:cNvPr id="10" name="Groupe 9">
            <a:extLst>
              <a:ext uri="{FF2B5EF4-FFF2-40B4-BE49-F238E27FC236}">
                <a16:creationId xmlns:a16="http://schemas.microsoft.com/office/drawing/2014/main" id="{D26E7B21-8BC2-F944-8FFC-06BFF319D62A}"/>
              </a:ext>
            </a:extLst>
          </p:cNvPr>
          <p:cNvGrpSpPr/>
          <p:nvPr/>
        </p:nvGrpSpPr>
        <p:grpSpPr>
          <a:xfrm>
            <a:off x="10248344" y="335006"/>
            <a:ext cx="1387939" cy="1744133"/>
            <a:chOff x="5364553" y="2995930"/>
            <a:chExt cx="1270562" cy="1158528"/>
          </a:xfrm>
        </p:grpSpPr>
        <p:pic>
          <p:nvPicPr>
            <p:cNvPr id="12" name="Image 11" descr="Une image contenant signe, tenant, dessin, grand&#10;&#10;Description générée automatiquement">
              <a:extLst>
                <a:ext uri="{FF2B5EF4-FFF2-40B4-BE49-F238E27FC236}">
                  <a16:creationId xmlns:a16="http://schemas.microsoft.com/office/drawing/2014/main" id="{C97B7162-DB73-B14F-95B9-8FD6AE76358C}"/>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5364553" y="2995930"/>
              <a:ext cx="1270562" cy="866140"/>
            </a:xfrm>
            <a:prstGeom prst="rect">
              <a:avLst/>
            </a:prstGeom>
          </p:spPr>
        </p:pic>
        <p:sp>
          <p:nvSpPr>
            <p:cNvPr id="13" name="ZoneTexte 12">
              <a:extLst>
                <a:ext uri="{FF2B5EF4-FFF2-40B4-BE49-F238E27FC236}">
                  <a16:creationId xmlns:a16="http://schemas.microsoft.com/office/drawing/2014/main" id="{9B0A28DC-6A64-9B49-9929-8A7B5406FC18}"/>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240837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66CC71-281E-1442-92BB-BD06647CF23B}"/>
              </a:ext>
            </a:extLst>
          </p:cNvPr>
          <p:cNvSpPr>
            <a:spLocks noGrp="1"/>
          </p:cNvSpPr>
          <p:nvPr>
            <p:ph type="title"/>
          </p:nvPr>
        </p:nvSpPr>
        <p:spPr>
          <a:xfrm>
            <a:off x="913149" y="201459"/>
            <a:ext cx="10364451" cy="976178"/>
          </a:xfrm>
        </p:spPr>
        <p:txBody>
          <a:bodyPr/>
          <a:lstStyle/>
          <a:p>
            <a:r>
              <a:rPr lang="fr-FR" dirty="0"/>
              <a:t>Ordre du JOUR</a:t>
            </a:r>
          </a:p>
        </p:txBody>
      </p:sp>
      <p:sp>
        <p:nvSpPr>
          <p:cNvPr id="3" name="Espace réservé du contenu 2">
            <a:extLst>
              <a:ext uri="{FF2B5EF4-FFF2-40B4-BE49-F238E27FC236}">
                <a16:creationId xmlns:a16="http://schemas.microsoft.com/office/drawing/2014/main" id="{7E1498D9-223C-7341-A7CC-69E0E8D5419B}"/>
              </a:ext>
            </a:extLst>
          </p:cNvPr>
          <p:cNvSpPr>
            <a:spLocks noGrp="1"/>
          </p:cNvSpPr>
          <p:nvPr>
            <p:ph sz="quarter" idx="13"/>
          </p:nvPr>
        </p:nvSpPr>
        <p:spPr>
          <a:xfrm>
            <a:off x="907304" y="609600"/>
            <a:ext cx="10363826" cy="5424474"/>
          </a:xfrm>
        </p:spPr>
        <p:txBody>
          <a:bodyPr>
            <a:normAutofit fontScale="70000" lnSpcReduction="20000"/>
          </a:bodyPr>
          <a:lstStyle/>
          <a:p>
            <a:pPr marL="0" indent="0">
              <a:buNone/>
            </a:pPr>
            <a:endParaRPr lang="fr-FR" sz="6200" kern="1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fr-FR" sz="2300" kern="100" dirty="0">
              <a:latin typeface="Calibri" panose="020F0502020204030204" pitchFamily="34" charset="0"/>
              <a:ea typeface="Calibri" panose="020F0502020204030204" pitchFamily="34" charset="0"/>
              <a:cs typeface="Times New Roman" panose="02020603050405020304" pitchFamily="18" charset="0"/>
            </a:endParaRPr>
          </a:p>
          <a:p>
            <a:r>
              <a:rPr lang="fr-FR" sz="23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Point sur le voyage vacances seniors 2024,</a:t>
            </a:r>
          </a:p>
          <a:p>
            <a:r>
              <a:rPr lang="fr-FR" sz="23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Actualités GAS de la Vallée de la </a:t>
            </a:r>
            <a:r>
              <a:rPr lang="fr-FR" sz="2300" kern="0" dirty="0" err="1">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Mauchère</a:t>
            </a:r>
            <a:r>
              <a:rPr lang="fr-FR" sz="23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a:t>
            </a:r>
            <a:endParaRPr lang="fr-FR" sz="23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fr-FR" sz="23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Ateliers numériques,</a:t>
            </a:r>
            <a:endParaRPr lang="fr-FR" sz="23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fr-FR" sz="23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Organisation distribution alimentaire,</a:t>
            </a:r>
            <a:endParaRPr lang="fr-FR" sz="23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fr-FR" sz="23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Activité du Vestiaire solidaire ,</a:t>
            </a:r>
            <a:endParaRPr lang="fr-FR" sz="23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fr-FR" sz="23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Partenariat CCAS / résidence des Hêtres, </a:t>
            </a:r>
          </a:p>
          <a:p>
            <a:r>
              <a:rPr lang="fr-FR" sz="2300" kern="0" dirty="0" err="1">
                <a:solidFill>
                  <a:srgbClr val="212121"/>
                </a:solidFill>
                <a:latin typeface="Calibri" panose="020F0502020204030204" pitchFamily="34" charset="0"/>
                <a:ea typeface="Times New Roman" panose="02020603050405020304" pitchFamily="18" charset="0"/>
                <a:cs typeface="Calibri" panose="020F0502020204030204" pitchFamily="34" charset="0"/>
              </a:rPr>
              <a:t>FAUlympiades</a:t>
            </a:r>
            <a:r>
              <a:rPr lang="fr-FR" sz="2300" kern="0" dirty="0">
                <a:solidFill>
                  <a:srgbClr val="212121"/>
                </a:solidFill>
                <a:latin typeface="Calibri" panose="020F0502020204030204" pitchFamily="34" charset="0"/>
                <a:ea typeface="Times New Roman" panose="02020603050405020304" pitchFamily="18" charset="0"/>
                <a:cs typeface="Calibri" panose="020F0502020204030204" pitchFamily="34" charset="0"/>
              </a:rPr>
              <a:t> à </a:t>
            </a:r>
            <a:r>
              <a:rPr lang="fr-FR" sz="2300" kern="0" dirty="0" err="1">
                <a:solidFill>
                  <a:srgbClr val="212121"/>
                </a:solidFill>
                <a:latin typeface="Calibri" panose="020F0502020204030204" pitchFamily="34" charset="0"/>
                <a:ea typeface="Times New Roman" panose="02020603050405020304" pitchFamily="18" charset="0"/>
                <a:cs typeface="Calibri" panose="020F0502020204030204" pitchFamily="34" charset="0"/>
              </a:rPr>
              <a:t>faulx</a:t>
            </a:r>
            <a:endParaRPr lang="fr-FR" sz="23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endParaRPr>
          </a:p>
          <a:p>
            <a:r>
              <a:rPr lang="fr-FR" sz="23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Points divers</a:t>
            </a:r>
            <a:endParaRPr lang="fr-FR" sz="23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fr-FR" sz="4800" b="0" i="0" u="none" strike="noStrike" dirty="0">
                <a:solidFill>
                  <a:srgbClr val="212121"/>
                </a:solidFill>
                <a:effectLst/>
                <a:latin typeface="Calibri" panose="020F0502020204030204" pitchFamily="34" charset="0"/>
              </a:rPr>
              <a:t>	</a:t>
            </a:r>
            <a:r>
              <a:rPr lang="fr-FR" sz="4800" dirty="0"/>
              <a:t>		</a:t>
            </a:r>
          </a:p>
          <a:p>
            <a:pPr marL="0" indent="0">
              <a:buNone/>
            </a:pPr>
            <a:r>
              <a:rPr lang="fr-FR" sz="4900" dirty="0"/>
              <a:t>	</a:t>
            </a:r>
          </a:p>
          <a:p>
            <a:pPr marL="914400" lvl="2" indent="0">
              <a:buNone/>
            </a:pPr>
            <a:endParaRPr lang="fr-FR" dirty="0"/>
          </a:p>
          <a:p>
            <a:endParaRPr lang="fr-FR" dirty="0"/>
          </a:p>
          <a:p>
            <a:pPr marL="457200" lvl="1" indent="0">
              <a:buNone/>
            </a:pPr>
            <a:endParaRPr lang="fr-FR" dirty="0"/>
          </a:p>
          <a:p>
            <a:pPr marL="457200" lvl="1" indent="0">
              <a:buNone/>
            </a:pPr>
            <a:endParaRPr lang="fr-FR" dirty="0"/>
          </a:p>
          <a:p>
            <a:pPr lvl="1"/>
            <a:endParaRPr lang="fr-FR" dirty="0"/>
          </a:p>
        </p:txBody>
      </p:sp>
      <p:sp>
        <p:nvSpPr>
          <p:cNvPr id="6" name="Espace réservé du numéro de diapositive 5">
            <a:extLst>
              <a:ext uri="{FF2B5EF4-FFF2-40B4-BE49-F238E27FC236}">
                <a16:creationId xmlns:a16="http://schemas.microsoft.com/office/drawing/2014/main" id="{EEFAF7A1-0367-FC4C-A7C4-4E93FD9EB0F0}"/>
              </a:ext>
            </a:extLst>
          </p:cNvPr>
          <p:cNvSpPr>
            <a:spLocks noGrp="1"/>
          </p:cNvSpPr>
          <p:nvPr>
            <p:ph type="sldNum" sz="quarter" idx="12"/>
          </p:nvPr>
        </p:nvSpPr>
        <p:spPr/>
        <p:txBody>
          <a:bodyPr/>
          <a:lstStyle/>
          <a:p>
            <a:fld id="{6D22F896-40B5-4ADD-8801-0D06FADFA095}" type="slidenum">
              <a:rPr lang="en-US" smtClean="0"/>
              <a:t>3</a:t>
            </a:fld>
            <a:endParaRPr lang="en-US" dirty="0"/>
          </a:p>
        </p:txBody>
      </p:sp>
      <p:sp>
        <p:nvSpPr>
          <p:cNvPr id="4" name="Espace réservé du pied de page 3">
            <a:extLst>
              <a:ext uri="{FF2B5EF4-FFF2-40B4-BE49-F238E27FC236}">
                <a16:creationId xmlns:a16="http://schemas.microsoft.com/office/drawing/2014/main" id="{B5DC36CE-B8D1-3743-8569-DA2DAF0927C7}"/>
              </a:ext>
            </a:extLst>
          </p:cNvPr>
          <p:cNvSpPr>
            <a:spLocks noGrp="1"/>
          </p:cNvSpPr>
          <p:nvPr>
            <p:ph type="ftr" sz="quarter" idx="11"/>
          </p:nvPr>
        </p:nvSpPr>
        <p:spPr>
          <a:xfrm>
            <a:off x="907304" y="6189632"/>
            <a:ext cx="6672887" cy="365125"/>
          </a:xfrm>
        </p:spPr>
        <p:txBody>
          <a:bodyPr/>
          <a:lstStyle/>
          <a:p>
            <a:r>
              <a:rPr lang="en-US" dirty="0"/>
              <a:t>UDL/ Réunion </a:t>
            </a:r>
            <a:r>
              <a:rPr lang="en-US" dirty="0" err="1"/>
              <a:t>ccas</a:t>
            </a:r>
            <a:r>
              <a:rPr lang="en-US" dirty="0"/>
              <a:t> de Faulx du 11 </a:t>
            </a:r>
            <a:r>
              <a:rPr lang="en-US" dirty="0" err="1"/>
              <a:t>avril</a:t>
            </a:r>
            <a:r>
              <a:rPr lang="en-US" dirty="0"/>
              <a:t> 2024</a:t>
            </a:r>
          </a:p>
        </p:txBody>
      </p:sp>
      <p:grpSp>
        <p:nvGrpSpPr>
          <p:cNvPr id="8" name="Groupe 7">
            <a:extLst>
              <a:ext uri="{FF2B5EF4-FFF2-40B4-BE49-F238E27FC236}">
                <a16:creationId xmlns:a16="http://schemas.microsoft.com/office/drawing/2014/main" id="{0F226967-6A86-634E-B1C8-D60CE815D8CD}"/>
              </a:ext>
            </a:extLst>
          </p:cNvPr>
          <p:cNvGrpSpPr/>
          <p:nvPr/>
        </p:nvGrpSpPr>
        <p:grpSpPr>
          <a:xfrm>
            <a:off x="10317617" y="13855"/>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id="{7991D8BA-35D7-9242-B126-0EE28706FD4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id="{ED144FCA-F56E-B048-AB4F-9C22CE82D590}"/>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4080257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C89DCE-DF84-D04E-9546-ACABB5660964}"/>
              </a:ext>
            </a:extLst>
          </p:cNvPr>
          <p:cNvSpPr>
            <a:spLocks noGrp="1"/>
          </p:cNvSpPr>
          <p:nvPr>
            <p:ph type="title"/>
          </p:nvPr>
        </p:nvSpPr>
        <p:spPr>
          <a:xfrm>
            <a:off x="149560" y="335006"/>
            <a:ext cx="10364451" cy="1029357"/>
          </a:xfrm>
        </p:spPr>
        <p:txBody>
          <a:bodyPr>
            <a:normAutofit/>
          </a:bodyPr>
          <a:lstStyle/>
          <a:p>
            <a:r>
              <a:rPr lang="fr-FR" sz="2800" b="0" i="0" u="none" strike="noStrike" dirty="0">
                <a:solidFill>
                  <a:srgbClr val="212121"/>
                </a:solidFill>
                <a:effectLst/>
                <a:latin typeface="Calibri" panose="020F0502020204030204" pitchFamily="34" charset="0"/>
              </a:rPr>
              <a:t>Point sur le voyage vacances seniors 2024</a:t>
            </a:r>
            <a:endParaRPr lang="fr-FR" sz="2800" dirty="0"/>
          </a:p>
        </p:txBody>
      </p:sp>
      <p:sp>
        <p:nvSpPr>
          <p:cNvPr id="3" name="Espace réservé du contenu 2">
            <a:extLst>
              <a:ext uri="{FF2B5EF4-FFF2-40B4-BE49-F238E27FC236}">
                <a16:creationId xmlns:a16="http://schemas.microsoft.com/office/drawing/2014/main" id="{7A0D875F-D508-1E4D-A7C2-AB77840A6AA5}"/>
              </a:ext>
            </a:extLst>
          </p:cNvPr>
          <p:cNvSpPr>
            <a:spLocks noGrp="1"/>
          </p:cNvSpPr>
          <p:nvPr>
            <p:ph sz="quarter" idx="13"/>
          </p:nvPr>
        </p:nvSpPr>
        <p:spPr>
          <a:xfrm>
            <a:off x="913774" y="1024693"/>
            <a:ext cx="10364451" cy="5041144"/>
          </a:xfrm>
        </p:spPr>
        <p:txBody>
          <a:bodyPr>
            <a:noAutofit/>
          </a:bodyPr>
          <a:lstStyle/>
          <a:p>
            <a:pPr marL="457200" lvl="1" indent="0">
              <a:buNone/>
            </a:pPr>
            <a:r>
              <a:rPr lang="fr-FR" sz="1200" dirty="0">
                <a:latin typeface="Arial" panose="020B0604020202020204" pitchFamily="34" charset="0"/>
                <a:cs typeface="Arial" panose="020B0604020202020204" pitchFamily="34" charset="0"/>
              </a:rPr>
              <a:t>	</a:t>
            </a:r>
          </a:p>
          <a:p>
            <a:pPr marL="0" lvl="0" indent="0" algn="just">
              <a:spcBef>
                <a:spcPts val="20"/>
              </a:spcBef>
              <a:buSzPts val="1300"/>
              <a:buNone/>
              <a:tabLst>
                <a:tab pos="315595" algn="l"/>
              </a:tabLst>
            </a:pPr>
            <a:endParaRPr lang="fr-FR" sz="1200" dirty="0">
              <a:effectLst/>
              <a:latin typeface="Calibri" panose="020F0502020204030204" pitchFamily="34" charset="0"/>
              <a:ea typeface="Calibri" panose="020F0502020204030204" pitchFamily="34" charset="0"/>
              <a:cs typeface="Calibri" panose="020F050202020403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r>
              <a:rPr lang="fr-FR" sz="1200" b="1" i="1" dirty="0">
                <a:latin typeface="Arial" panose="020B0604020202020204" pitchFamily="34" charset="0"/>
                <a:cs typeface="Arial" panose="020B0604020202020204" pitchFamily="34" charset="0"/>
              </a:rPr>
              <a:t>Une nouvelle demande de subvention sera effectuée prochainement auprès de la </a:t>
            </a:r>
            <a:r>
              <a:rPr lang="fr-FR" sz="1200" b="1" i="1" dirty="0" err="1">
                <a:latin typeface="Arial" panose="020B0604020202020204" pitchFamily="34" charset="0"/>
                <a:cs typeface="Arial" panose="020B0604020202020204" pitchFamily="34" charset="0"/>
              </a:rPr>
              <a:t>carsat</a:t>
            </a:r>
            <a:r>
              <a:rPr lang="fr-FR" sz="1200" b="1" i="1" dirty="0">
                <a:latin typeface="Arial" panose="020B0604020202020204" pitchFamily="34" charset="0"/>
                <a:cs typeface="Arial" panose="020B0604020202020204" pitchFamily="34" charset="0"/>
              </a:rPr>
              <a:t> Nord-est,</a:t>
            </a: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r>
              <a:rPr lang="fr-FR" sz="1200" b="1" i="1" dirty="0">
                <a:latin typeface="Arial" panose="020B0604020202020204" pitchFamily="34" charset="0"/>
                <a:cs typeface="Arial" panose="020B0604020202020204" pitchFamily="34" charset="0"/>
              </a:rPr>
              <a:t>Une </a:t>
            </a:r>
            <a:r>
              <a:rPr lang="fr-FR" sz="1200" b="1" i="1" dirty="0" err="1">
                <a:latin typeface="Arial" panose="020B0604020202020204" pitchFamily="34" charset="0"/>
                <a:cs typeface="Arial" panose="020B0604020202020204" pitchFamily="34" charset="0"/>
              </a:rPr>
              <a:t>reflexion</a:t>
            </a:r>
            <a:r>
              <a:rPr lang="fr-FR" sz="1200" b="1" i="1" dirty="0">
                <a:latin typeface="Arial" panose="020B0604020202020204" pitchFamily="34" charset="0"/>
                <a:cs typeface="Arial" panose="020B0604020202020204" pitchFamily="34" charset="0"/>
              </a:rPr>
              <a:t> est en cours pour L’Utilisation de cette  subvention. décision à la prochaine réunion plénière:  choix entre aides individuelles ou aide collective ou partenariats,</a:t>
            </a: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r>
              <a:rPr lang="fr-FR" sz="1200" b="1" i="1" dirty="0">
                <a:latin typeface="Arial" panose="020B0604020202020204" pitchFamily="34" charset="0"/>
                <a:cs typeface="Arial" panose="020B0604020202020204" pitchFamily="34" charset="0"/>
              </a:rPr>
              <a:t>Pas besoin d’une nouvelle convention </a:t>
            </a:r>
            <a:r>
              <a:rPr lang="fr-FR" sz="1200" b="1" i="1" dirty="0" err="1">
                <a:latin typeface="Arial" panose="020B0604020202020204" pitchFamily="34" charset="0"/>
                <a:cs typeface="Arial" panose="020B0604020202020204" pitchFamily="34" charset="0"/>
              </a:rPr>
              <a:t>ancv</a:t>
            </a:r>
            <a:r>
              <a:rPr lang="fr-FR" sz="1200" b="1" i="1" dirty="0">
                <a:latin typeface="Arial" panose="020B0604020202020204" pitchFamily="34" charset="0"/>
                <a:cs typeface="Arial" panose="020B0604020202020204" pitchFamily="34" charset="0"/>
              </a:rPr>
              <a:t> : la demande de participation est inférieure à 23000 euros,</a:t>
            </a: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r>
              <a:rPr lang="fr-FR" sz="1200" b="1" i="1" dirty="0">
                <a:latin typeface="Arial" panose="020B0604020202020204" pitchFamily="34" charset="0"/>
                <a:cs typeface="Arial" panose="020B0604020202020204" pitchFamily="34" charset="0"/>
              </a:rPr>
              <a:t>Une réunion sera organisée avec les participants pour leur présenter les modalités pratiques</a:t>
            </a:r>
          </a:p>
          <a:p>
            <a:pPr marL="457200" lvl="1" indent="0">
              <a:buNone/>
            </a:pPr>
            <a:r>
              <a:rPr lang="fr-FR" sz="1200" b="1" i="1" dirty="0">
                <a:latin typeface="Arial" panose="020B0604020202020204" pitchFamily="34" charset="0"/>
                <a:cs typeface="Arial" panose="020B0604020202020204" pitchFamily="34" charset="0"/>
              </a:rPr>
              <a:t>Le 4 juin 2023 à 15 heures maison pour tous. </a:t>
            </a: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dirty="0">
              <a:latin typeface="Arial" panose="020B0604020202020204" pitchFamily="34" charset="0"/>
              <a:cs typeface="Arial" panose="020B0604020202020204" pitchFamily="34" charset="0"/>
            </a:endParaRPr>
          </a:p>
          <a:p>
            <a:pPr marL="457200" lvl="1" indent="0">
              <a:buNone/>
            </a:pPr>
            <a:r>
              <a:rPr lang="fr-FR" sz="1200" b="1" dirty="0">
                <a:latin typeface="Arial" panose="020B0604020202020204" pitchFamily="34" charset="0"/>
                <a:cs typeface="Arial" panose="020B0604020202020204" pitchFamily="34" charset="0"/>
              </a:rPr>
              <a:t>	</a:t>
            </a:r>
            <a:endParaRPr lang="fr-FR" sz="1200" dirty="0">
              <a:latin typeface="Arial" panose="020B0604020202020204" pitchFamily="34" charset="0"/>
              <a:cs typeface="Arial" panose="020B0604020202020204" pitchFamily="34" charset="0"/>
            </a:endParaRPr>
          </a:p>
          <a:p>
            <a:pPr marL="457200" lvl="1" indent="0">
              <a:buNone/>
            </a:pPr>
            <a:endParaRPr lang="fr-FR" sz="1200" i="1" dirty="0">
              <a:latin typeface="Arial" panose="020B0604020202020204" pitchFamily="34" charset="0"/>
              <a:cs typeface="Arial" panose="020B0604020202020204" pitchFamily="34" charset="0"/>
            </a:endParaRPr>
          </a:p>
          <a:p>
            <a:pPr marL="457200" lvl="1" indent="0" algn="just">
              <a:buNone/>
            </a:pPr>
            <a:r>
              <a:rPr lang="fr-FR" sz="1200" i="1" dirty="0">
                <a:latin typeface="Arial" panose="020B0604020202020204" pitchFamily="34" charset="0"/>
                <a:cs typeface="Arial" panose="020B0604020202020204" pitchFamily="34" charset="0"/>
              </a:rPr>
              <a:t>	</a:t>
            </a:r>
            <a:r>
              <a:rPr lang="fr-FR" sz="1200" dirty="0">
                <a:latin typeface="Arial" panose="020B0604020202020204" pitchFamily="34" charset="0"/>
                <a:cs typeface="Arial" panose="020B0604020202020204" pitchFamily="34" charset="0"/>
              </a:rPr>
              <a:t>	</a:t>
            </a:r>
          </a:p>
          <a:p>
            <a:pPr marL="457200" lvl="1" indent="0">
              <a:buNone/>
            </a:pPr>
            <a:r>
              <a:rPr lang="fr-FR" sz="1200" dirty="0">
                <a:latin typeface="Arial" panose="020B0604020202020204" pitchFamily="34" charset="0"/>
                <a:cs typeface="Arial" panose="020B0604020202020204" pitchFamily="34" charset="0"/>
              </a:rPr>
              <a:t>	</a:t>
            </a:r>
          </a:p>
        </p:txBody>
      </p:sp>
      <p:sp>
        <p:nvSpPr>
          <p:cNvPr id="5" name="Espace réservé du numéro de diapositive 4">
            <a:extLst>
              <a:ext uri="{FF2B5EF4-FFF2-40B4-BE49-F238E27FC236}">
                <a16:creationId xmlns:a16="http://schemas.microsoft.com/office/drawing/2014/main" id="{6AC2F5B9-D4AA-C946-A72B-59B61D0ED6DC}"/>
              </a:ext>
            </a:extLst>
          </p:cNvPr>
          <p:cNvSpPr>
            <a:spLocks noGrp="1"/>
          </p:cNvSpPr>
          <p:nvPr>
            <p:ph type="sldNum" sz="quarter" idx="12"/>
          </p:nvPr>
        </p:nvSpPr>
        <p:spPr/>
        <p:txBody>
          <a:bodyPr/>
          <a:lstStyle/>
          <a:p>
            <a:fld id="{6D22F896-40B5-4ADD-8801-0D06FADFA095}" type="slidenum">
              <a:rPr lang="en-US" smtClean="0"/>
              <a:t>4</a:t>
            </a:fld>
            <a:endParaRPr lang="en-US" dirty="0"/>
          </a:p>
        </p:txBody>
      </p:sp>
      <p:sp>
        <p:nvSpPr>
          <p:cNvPr id="7" name="Espace réservé du pied de page 6">
            <a:extLst>
              <a:ext uri="{FF2B5EF4-FFF2-40B4-BE49-F238E27FC236}">
                <a16:creationId xmlns:a16="http://schemas.microsoft.com/office/drawing/2014/main" id="{0038FB0B-2F10-7444-841F-6398CC41F152}"/>
              </a:ext>
            </a:extLst>
          </p:cNvPr>
          <p:cNvSpPr>
            <a:spLocks noGrp="1"/>
          </p:cNvSpPr>
          <p:nvPr>
            <p:ph type="ftr" sz="quarter" idx="11"/>
          </p:nvPr>
        </p:nvSpPr>
        <p:spPr>
          <a:xfrm>
            <a:off x="913774" y="6470073"/>
            <a:ext cx="6672887" cy="365125"/>
          </a:xfrm>
        </p:spPr>
        <p:txBody>
          <a:bodyPr/>
          <a:lstStyle/>
          <a:p>
            <a:r>
              <a:rPr lang="en-US" dirty="0"/>
              <a:t>UDL/ Réunion ccas de Faulx du 5 </a:t>
            </a:r>
            <a:r>
              <a:rPr lang="en-US" dirty="0" err="1"/>
              <a:t>février</a:t>
            </a:r>
            <a:r>
              <a:rPr lang="en-US" dirty="0"/>
              <a:t> 2024</a:t>
            </a:r>
          </a:p>
          <a:p>
            <a:endParaRPr lang="en-US" dirty="0"/>
          </a:p>
        </p:txBody>
      </p:sp>
      <p:grpSp>
        <p:nvGrpSpPr>
          <p:cNvPr id="8" name="Groupe 7">
            <a:extLst>
              <a:ext uri="{FF2B5EF4-FFF2-40B4-BE49-F238E27FC236}">
                <a16:creationId xmlns:a16="http://schemas.microsoft.com/office/drawing/2014/main" id="{BEBB987D-971F-024F-A161-C10336A29858}"/>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id="{2219FECD-DF80-5A4C-96D9-77BA9E3B13F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id="{7DB75AE3-27F6-0B46-95EE-C9EE441AAA65}"/>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40373804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149560" y="451448"/>
            <a:ext cx="10364451" cy="780789"/>
          </a:xfrm>
        </p:spPr>
        <p:txBody>
          <a:bodyPr>
            <a:normAutofit/>
          </a:bodyPr>
          <a:lstStyle/>
          <a:p>
            <a:r>
              <a:rPr lang="fr-FR" sz="2800" b="0" i="0" u="none" strike="noStrike" dirty="0">
                <a:solidFill>
                  <a:srgbClr val="212121"/>
                </a:solidFill>
                <a:effectLst/>
                <a:latin typeface="Calibri" panose="020F0502020204030204" pitchFamily="34" charset="0"/>
              </a:rPr>
              <a:t>- Actualités GAS de la Vallée de la </a:t>
            </a:r>
            <a:r>
              <a:rPr lang="fr-FR" sz="2800" b="0" i="0" u="none" strike="noStrike" dirty="0" err="1">
                <a:solidFill>
                  <a:srgbClr val="212121"/>
                </a:solidFill>
                <a:effectLst/>
                <a:latin typeface="Calibri" panose="020F0502020204030204" pitchFamily="34" charset="0"/>
              </a:rPr>
              <a:t>Mauchère</a:t>
            </a:r>
            <a:endParaRPr lang="fr-FR" sz="2800" dirty="0"/>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11 </a:t>
            </a:r>
            <a:r>
              <a:rPr lang="en-US" dirty="0" err="1"/>
              <a:t>avril</a:t>
            </a:r>
            <a:r>
              <a:rPr lang="en-US" dirty="0"/>
              <a:t> 2024</a:t>
            </a:r>
          </a:p>
        </p:txBody>
      </p:sp>
      <p:pic>
        <p:nvPicPr>
          <p:cNvPr id="4" name="Image 3">
            <a:extLst>
              <a:ext uri="{FF2B5EF4-FFF2-40B4-BE49-F238E27FC236}">
                <a16:creationId xmlns:a16="http://schemas.microsoft.com/office/drawing/2014/main" id="{7C8C2E02-332A-F5D7-5677-94A43F97C0BA}"/>
              </a:ext>
            </a:extLst>
          </p:cNvPr>
          <p:cNvPicPr>
            <a:picLocks noChangeAspect="1"/>
          </p:cNvPicPr>
          <p:nvPr/>
        </p:nvPicPr>
        <p:blipFill>
          <a:blip r:embed="rId2"/>
          <a:stretch>
            <a:fillRect/>
          </a:stretch>
        </p:blipFill>
        <p:spPr>
          <a:xfrm>
            <a:off x="10259347" y="258832"/>
            <a:ext cx="1581901" cy="1166020"/>
          </a:xfrm>
          <a:prstGeom prst="rect">
            <a:avLst/>
          </a:prstGeom>
        </p:spPr>
      </p:pic>
      <p:sp>
        <p:nvSpPr>
          <p:cNvPr id="8" name="ZoneTexte 7">
            <a:extLst>
              <a:ext uri="{FF2B5EF4-FFF2-40B4-BE49-F238E27FC236}">
                <a16:creationId xmlns:a16="http://schemas.microsoft.com/office/drawing/2014/main" id="{74F3C590-F231-4262-C823-A3BF6D8C7042}"/>
              </a:ext>
            </a:extLst>
          </p:cNvPr>
          <p:cNvSpPr txBox="1"/>
          <p:nvPr/>
        </p:nvSpPr>
        <p:spPr>
          <a:xfrm>
            <a:off x="601914" y="1305862"/>
            <a:ext cx="10676312" cy="5539978"/>
          </a:xfrm>
          <a:prstGeom prst="rect">
            <a:avLst/>
          </a:prstGeom>
          <a:noFill/>
        </p:spPr>
        <p:txBody>
          <a:bodyPr wrap="square" rtlCol="0">
            <a:spAutoFit/>
          </a:bodyPr>
          <a:lstStyle/>
          <a:p>
            <a:pPr lvl="0" algn="just">
              <a:buSzPts val="1000"/>
              <a:tabLst>
                <a:tab pos="457200" algn="l"/>
              </a:tabLst>
            </a:pPr>
            <a:r>
              <a:rPr lang="fr-FR" sz="1200" b="1"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Premiers retours sur la permanence « lutte contre la perte d’autonomie »</a:t>
            </a:r>
            <a:endParaRPr lang="fr-FR"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49580"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Deux permanences ont été assurées à Malleloy et à Montenoy. La prochaine se tiendra à Custines. </a:t>
            </a:r>
            <a:endParaRPr lang="fr-FR"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49580"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La participation est encore faible avec deux visiteurs. Cependant, malgré ce chiffre, nous avons apprécié l’intérêt des visiteurs pour cette action d’information de proximité.  </a:t>
            </a:r>
          </a:p>
          <a:p>
            <a:pPr marL="449580" algn="just"/>
            <a:endParaRPr lang="fr-FR" sz="1200" kern="0" dirty="0">
              <a:solidFill>
                <a:srgbClr val="212121"/>
              </a:solidFill>
              <a:latin typeface="Calibri" panose="020F0502020204030204" pitchFamily="34" charset="0"/>
              <a:ea typeface="Calibri" panose="020F0502020204030204" pitchFamily="34" charset="0"/>
              <a:cs typeface="Calibri" panose="020F0502020204030204" pitchFamily="34" charset="0"/>
            </a:endParaRPr>
          </a:p>
          <a:p>
            <a:pPr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Madame </a:t>
            </a:r>
            <a:r>
              <a:rPr lang="fr-FR" sz="1200" kern="0" dirty="0" err="1">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Ahrach</a:t>
            </a:r>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 du Conseil Départemental nous confirme que notre action d’information relative à la lutte contre la perte d’autonomie s’intègre parfaitement dans le cadre des politiques mises en œuvre par le Département et dans le schéma d’organisation et de création du Service Public Départemental Autonomie.</a:t>
            </a:r>
            <a:endParaRPr lang="fr-FR"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Par suite d’un appel à manifestation d’intérêts, la candidature du CD 54 a été accepté par l’État et la Caisse Nationale de Solidarité pour l’Autonomie. </a:t>
            </a:r>
            <a:endParaRPr lang="fr-FR"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La préfiguration de ce nouveau Service est en cours. L’objectif est d’organiser la réflexion de tous les acteurs sur le « Travailler Ensemble » afin de mieux orienter et accompagner les populations.</a:t>
            </a:r>
            <a:endParaRPr lang="fr-FR"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Deux cercles réunissant les différents organismes, institutions, associations et services publics du territoire sont identifiés.</a:t>
            </a:r>
            <a:endParaRPr lang="fr-FR"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La méthode de travail prévoit la mise en place d’ateliers thématiques, par exemple, accueil, repérage, accompagner et éviter les ruptures de parcours, prévention santé… .</a:t>
            </a:r>
            <a:endParaRPr lang="fr-FR"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fr-FR" sz="1200" b="1"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Une réunion de travail nous sera proposée en juin prochain.</a:t>
            </a:r>
          </a:p>
          <a:p>
            <a:pPr algn="just"/>
            <a:endParaRPr lang="fr-FR" sz="12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buSzPts val="1000"/>
              <a:tabLst>
                <a:tab pos="457200" algn="l"/>
              </a:tabLst>
            </a:pPr>
            <a:r>
              <a:rPr lang="fr-FR" sz="1200" b="1"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Garantie Santé AD2S, comment communiquer : permanences ou autres moyens </a:t>
            </a:r>
            <a:endParaRPr lang="fr-FR" sz="1200" kern="1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Il a été décidé d’axer notre action d’information principalement sur les canaux habituels des communes à savoir les bulletins municipaux, messages informatifs </a:t>
            </a:r>
            <a:r>
              <a:rPr lang="fr-FR" sz="1200" kern="0" dirty="0" err="1">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facebook</a:t>
            </a:r>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 et panneau </a:t>
            </a:r>
            <a:r>
              <a:rPr lang="fr-FR" sz="1200" kern="0" dirty="0" err="1">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pocket</a:t>
            </a:r>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 </a:t>
            </a:r>
            <a:endParaRPr lang="fr-FR" sz="1200" kern="100" dirty="0">
              <a:latin typeface="Calibri" panose="020F0502020204030204" pitchFamily="34" charset="0"/>
              <a:ea typeface="Times New Roman" panose="02020603050405020304" pitchFamily="18" charset="0"/>
              <a:cs typeface="Times New Roman" panose="02020603050405020304" pitchFamily="18" charset="0"/>
            </a:endParaRPr>
          </a:p>
          <a:p>
            <a:pPr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Une information ciblée devra également être déployée à l’occasion d’événements, comme les repas des anciens ou les après-midis récréatifs, éventuellement en tenant des stands ouverts au public.</a:t>
            </a:r>
            <a:endParaRPr lang="fr-FR" sz="1200" kern="100" dirty="0">
              <a:latin typeface="Calibri" panose="020F0502020204030204" pitchFamily="34" charset="0"/>
              <a:ea typeface="Times New Roman" panose="02020603050405020304" pitchFamily="18" charset="0"/>
              <a:cs typeface="Times New Roman" panose="02020603050405020304" pitchFamily="18" charset="0"/>
            </a:endParaRPr>
          </a:p>
          <a:p>
            <a:pPr algn="just"/>
            <a:endParaRPr lang="fr-FR" sz="1200" kern="100" dirty="0">
              <a:solidFill>
                <a:srgbClr val="212121"/>
              </a:solidFill>
              <a:effectLst/>
              <a:latin typeface="Calibri" panose="020F0502020204030204" pitchFamily="34" charset="0"/>
              <a:ea typeface="Times New Roman" panose="02020603050405020304" pitchFamily="18" charset="0"/>
              <a:cs typeface="Times New Roman" panose="02020603050405020304" pitchFamily="18" charset="0"/>
            </a:endParaRPr>
          </a:p>
          <a:p>
            <a:pPr algn="just"/>
            <a:r>
              <a:rPr lang="fr-FR" sz="1200" b="1" kern="100" dirty="0">
                <a:solidFill>
                  <a:srgbClr val="212121"/>
                </a:solidFill>
                <a:latin typeface="Calibri" panose="020F0502020204030204" pitchFamily="34" charset="0"/>
                <a:ea typeface="Times New Roman" panose="02020603050405020304" pitchFamily="18" charset="0"/>
                <a:cs typeface="Times New Roman" panose="02020603050405020304" pitchFamily="18" charset="0"/>
              </a:rPr>
              <a:t>Elections :</a:t>
            </a:r>
          </a:p>
          <a:p>
            <a:pPr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Ugo De Luca est élu Président du Groupement d’Action Sociale de la Vallée de la </a:t>
            </a:r>
            <a:r>
              <a:rPr lang="fr-FR" sz="1200" kern="0" dirty="0" err="1">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Mauchère</a:t>
            </a:r>
            <a:endParaRPr lang="fr-FR" sz="1200" kern="100" dirty="0">
              <a:latin typeface="Calibri" panose="020F0502020204030204" pitchFamily="34" charset="0"/>
              <a:ea typeface="Times New Roman" panose="02020603050405020304" pitchFamily="18" charset="0"/>
              <a:cs typeface="Times New Roman" panose="02020603050405020304" pitchFamily="18" charset="0"/>
            </a:endParaRPr>
          </a:p>
          <a:p>
            <a:pPr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Trois Vice- présidentes ont été également élues :</a:t>
            </a:r>
            <a:endParaRPr lang="fr-FR" sz="1200" kern="100" dirty="0">
              <a:latin typeface="Calibri" panose="020F0502020204030204" pitchFamily="34" charset="0"/>
              <a:ea typeface="Times New Roman" panose="02020603050405020304" pitchFamily="18" charset="0"/>
              <a:cs typeface="Times New Roman" panose="02020603050405020304" pitchFamily="18" charset="0"/>
            </a:endParaRPr>
          </a:p>
          <a:p>
            <a:pPr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Madame Joëlle </a:t>
            </a:r>
            <a:r>
              <a:rPr lang="fr-FR" sz="1200" kern="0" dirty="0" err="1">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Bauquel</a:t>
            </a:r>
            <a:r>
              <a:rPr lang="fr-FR" sz="1200" kern="0" dirty="0">
                <a:solidFill>
                  <a:srgbClr val="212121"/>
                </a:solidFill>
                <a:latin typeface="Calibri" panose="020F0502020204030204" pitchFamily="34" charset="0"/>
                <a:ea typeface="Times New Roman" panose="02020603050405020304" pitchFamily="18" charset="0"/>
                <a:cs typeface="Calibri" panose="020F0502020204030204" pitchFamily="34" charset="0"/>
              </a:rPr>
              <a:t> de Malleloy</a:t>
            </a:r>
            <a:endParaRPr lang="fr-FR" sz="1200" kern="100" dirty="0">
              <a:latin typeface="Calibri" panose="020F0502020204030204" pitchFamily="34" charset="0"/>
              <a:ea typeface="Times New Roman" panose="02020603050405020304" pitchFamily="18" charset="0"/>
              <a:cs typeface="Times New Roman" panose="02020603050405020304" pitchFamily="18" charset="0"/>
            </a:endParaRPr>
          </a:p>
          <a:p>
            <a:pPr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Madame Patricia Chauvet de Custines,</a:t>
            </a:r>
            <a:endParaRPr lang="fr-FR" sz="1200" kern="100" dirty="0">
              <a:latin typeface="Calibri" panose="020F0502020204030204" pitchFamily="34" charset="0"/>
              <a:ea typeface="Times New Roman" panose="02020603050405020304" pitchFamily="18" charset="0"/>
              <a:cs typeface="Times New Roman" panose="02020603050405020304" pitchFamily="18" charset="0"/>
            </a:endParaRPr>
          </a:p>
          <a:p>
            <a:pPr algn="just"/>
            <a:r>
              <a:rPr lang="fr-FR" sz="12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Madame Corinne Monteils de Montenoy</a:t>
            </a:r>
            <a:endParaRPr lang="fr-FR"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fr-FR" dirty="0"/>
          </a:p>
        </p:txBody>
      </p:sp>
    </p:spTree>
    <p:extLst>
      <p:ext uri="{BB962C8B-B14F-4D97-AF65-F5344CB8AC3E}">
        <p14:creationId xmlns:p14="http://schemas.microsoft.com/office/powerpoint/2010/main" val="14718636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913775" y="609600"/>
            <a:ext cx="10364451" cy="780789"/>
          </a:xfrm>
        </p:spPr>
        <p:txBody>
          <a:bodyPr>
            <a:normAutofit/>
          </a:bodyPr>
          <a:lstStyle/>
          <a:p>
            <a:r>
              <a:rPr lang="fr-FR" sz="28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Ateliers numériques,</a:t>
            </a:r>
            <a:endParaRPr lang="fr-FR"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11 </a:t>
            </a:r>
            <a:r>
              <a:rPr lang="en-US" dirty="0" err="1"/>
              <a:t>avril</a:t>
            </a:r>
            <a:r>
              <a:rPr lang="en-US" dirty="0"/>
              <a:t> 2024</a:t>
            </a:r>
          </a:p>
        </p:txBody>
      </p:sp>
      <p:grpSp>
        <p:nvGrpSpPr>
          <p:cNvPr id="9" name="Groupe 8">
            <a:extLst>
              <a:ext uri="{FF2B5EF4-FFF2-40B4-BE49-F238E27FC236}">
                <a16:creationId xmlns:a16="http://schemas.microsoft.com/office/drawing/2014/main"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id="{743CADD8-7284-694D-A8FC-0C05EB9994C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3" name="ZoneTexte 2">
            <a:extLst>
              <a:ext uri="{FF2B5EF4-FFF2-40B4-BE49-F238E27FC236}">
                <a16:creationId xmlns:a16="http://schemas.microsoft.com/office/drawing/2014/main" id="{FAB58907-4DF5-EF4A-9FF9-BDBEAB1226AF}"/>
              </a:ext>
            </a:extLst>
          </p:cNvPr>
          <p:cNvSpPr txBox="1"/>
          <p:nvPr/>
        </p:nvSpPr>
        <p:spPr>
          <a:xfrm>
            <a:off x="468006" y="1996438"/>
            <a:ext cx="11364521" cy="646331"/>
          </a:xfrm>
          <a:prstGeom prst="rect">
            <a:avLst/>
          </a:prstGeom>
          <a:noFill/>
        </p:spPr>
        <p:txBody>
          <a:bodyPr wrap="none" rtlCol="0">
            <a:spAutoFit/>
          </a:bodyPr>
          <a:lstStyle/>
          <a:p>
            <a:r>
              <a:rPr lang="fr-FR" dirty="0"/>
              <a:t>Dans l’attente du retour des ateliers numériques à FAULX, il est possible de s’inscrire pour la prochaine rentrée à la mairie</a:t>
            </a:r>
          </a:p>
          <a:p>
            <a:r>
              <a:rPr lang="fr-FR" dirty="0"/>
              <a:t>ou de participer aux ateliers en place à Malleloy ou au Bassin de Pompey</a:t>
            </a:r>
          </a:p>
        </p:txBody>
      </p:sp>
    </p:spTree>
    <p:extLst>
      <p:ext uri="{BB962C8B-B14F-4D97-AF65-F5344CB8AC3E}">
        <p14:creationId xmlns:p14="http://schemas.microsoft.com/office/powerpoint/2010/main" val="912486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248756" y="609600"/>
            <a:ext cx="10364451" cy="780789"/>
          </a:xfrm>
        </p:spPr>
        <p:txBody>
          <a:bodyPr>
            <a:normAutofit/>
          </a:bodyPr>
          <a:lstStyle/>
          <a:p>
            <a:r>
              <a:rPr lang="fr-FR" sz="28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Organisation distribution alimentaire</a:t>
            </a:r>
            <a:endParaRPr lang="fr-FR"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11 </a:t>
            </a:r>
            <a:r>
              <a:rPr lang="en-US" dirty="0" err="1"/>
              <a:t>avril</a:t>
            </a:r>
            <a:r>
              <a:rPr lang="en-US" dirty="0"/>
              <a:t> 2024</a:t>
            </a:r>
          </a:p>
        </p:txBody>
      </p:sp>
      <p:grpSp>
        <p:nvGrpSpPr>
          <p:cNvPr id="9" name="Groupe 8">
            <a:extLst>
              <a:ext uri="{FF2B5EF4-FFF2-40B4-BE49-F238E27FC236}">
                <a16:creationId xmlns:a16="http://schemas.microsoft.com/office/drawing/2014/main"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id="{743CADD8-7284-694D-A8FC-0C05EB9994C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3" name="ZoneTexte 2">
            <a:extLst>
              <a:ext uri="{FF2B5EF4-FFF2-40B4-BE49-F238E27FC236}">
                <a16:creationId xmlns:a16="http://schemas.microsoft.com/office/drawing/2014/main" id="{BAD955B3-CF38-DE6B-9604-C8E8C835B7CC}"/>
              </a:ext>
            </a:extLst>
          </p:cNvPr>
          <p:cNvSpPr txBox="1"/>
          <p:nvPr/>
        </p:nvSpPr>
        <p:spPr>
          <a:xfrm>
            <a:off x="913774" y="1541522"/>
            <a:ext cx="9103062" cy="4247317"/>
          </a:xfrm>
          <a:prstGeom prst="rect">
            <a:avLst/>
          </a:prstGeom>
          <a:noFill/>
        </p:spPr>
        <p:txBody>
          <a:bodyPr wrap="square" rtlCol="0">
            <a:spAutoFit/>
          </a:bodyPr>
          <a:lstStyle/>
          <a:p>
            <a:r>
              <a:rPr lang="fr-FR" dirty="0"/>
              <a:t>Le 7 mars 2024, une réunion entre Madame </a:t>
            </a:r>
            <a:r>
              <a:rPr lang="fr-FR" dirty="0" err="1"/>
              <a:t>Casucci</a:t>
            </a:r>
            <a:r>
              <a:rPr lang="fr-FR" dirty="0"/>
              <a:t>, Monsieur Gérardin et le Président de la Banque Alimentaire, notre partenaire pour cette aide a précisé certaines obligations et règles d’organisation :</a:t>
            </a:r>
          </a:p>
          <a:p>
            <a:endParaRPr lang="fr-FR" dirty="0"/>
          </a:p>
          <a:p>
            <a:r>
              <a:rPr lang="fr-FR" dirty="0"/>
              <a:t>La Banque Alimentaire exige un dossier, par personne ou famille aidée, avec la mention du résultat du calcul du reste à vivre. Pour bénéficier de cet accompagnement, un seuil à ne pas dépasser a donc été fixé. Ce reste à vivre sera calculé une fois par année. </a:t>
            </a:r>
          </a:p>
          <a:p>
            <a:endParaRPr lang="fr-FR" dirty="0"/>
          </a:p>
          <a:p>
            <a:r>
              <a:rPr lang="fr-FR" dirty="0"/>
              <a:t>Les enquêtes ont déjà été effectuées auprès de chaque famille par Monsieur Gérardin, référent pour cette action importante.</a:t>
            </a:r>
          </a:p>
          <a:p>
            <a:endParaRPr lang="fr-FR" dirty="0"/>
          </a:p>
          <a:p>
            <a:endParaRPr lang="fr-FR" dirty="0"/>
          </a:p>
          <a:p>
            <a:endParaRPr lang="fr-FR" dirty="0"/>
          </a:p>
          <a:p>
            <a:endParaRPr lang="fr-FR" dirty="0"/>
          </a:p>
          <a:p>
            <a:endParaRPr lang="fr-FR" dirty="0"/>
          </a:p>
        </p:txBody>
      </p:sp>
    </p:spTree>
    <p:extLst>
      <p:ext uri="{BB962C8B-B14F-4D97-AF65-F5344CB8AC3E}">
        <p14:creationId xmlns:p14="http://schemas.microsoft.com/office/powerpoint/2010/main" val="5350961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248756" y="609600"/>
            <a:ext cx="10364451" cy="780789"/>
          </a:xfrm>
        </p:spPr>
        <p:txBody>
          <a:bodyPr>
            <a:normAutofit/>
          </a:bodyPr>
          <a:lstStyle/>
          <a:p>
            <a:r>
              <a:rPr lang="fr-FR" sz="28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Activité du Vestiaire solidaire</a:t>
            </a:r>
            <a:endParaRPr lang="fr-FR"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11 </a:t>
            </a:r>
            <a:r>
              <a:rPr lang="en-US" dirty="0" err="1"/>
              <a:t>avril</a:t>
            </a:r>
            <a:r>
              <a:rPr lang="en-US" dirty="0"/>
              <a:t> 2024</a:t>
            </a:r>
          </a:p>
        </p:txBody>
      </p:sp>
      <p:grpSp>
        <p:nvGrpSpPr>
          <p:cNvPr id="9" name="Groupe 8">
            <a:extLst>
              <a:ext uri="{FF2B5EF4-FFF2-40B4-BE49-F238E27FC236}">
                <a16:creationId xmlns:a16="http://schemas.microsoft.com/office/drawing/2014/main"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id="{743CADD8-7284-694D-A8FC-0C05EB9994C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3" name="ZoneTexte 2">
            <a:extLst>
              <a:ext uri="{FF2B5EF4-FFF2-40B4-BE49-F238E27FC236}">
                <a16:creationId xmlns:a16="http://schemas.microsoft.com/office/drawing/2014/main" id="{DEB8D107-532F-3441-ED9E-E8ACC7A82913}"/>
              </a:ext>
            </a:extLst>
          </p:cNvPr>
          <p:cNvSpPr txBox="1"/>
          <p:nvPr/>
        </p:nvSpPr>
        <p:spPr>
          <a:xfrm>
            <a:off x="997527" y="2050473"/>
            <a:ext cx="9393382" cy="2031325"/>
          </a:xfrm>
          <a:prstGeom prst="rect">
            <a:avLst/>
          </a:prstGeom>
          <a:noFill/>
        </p:spPr>
        <p:txBody>
          <a:bodyPr wrap="square" rtlCol="0">
            <a:spAutoFit/>
          </a:bodyPr>
          <a:lstStyle/>
          <a:p>
            <a:r>
              <a:rPr lang="fr-FR" dirty="0"/>
              <a:t>L’organisation mise en place donne satisfaction. Martine </a:t>
            </a:r>
            <a:r>
              <a:rPr lang="fr-FR" dirty="0" err="1"/>
              <a:t>Bouzenade</a:t>
            </a:r>
            <a:r>
              <a:rPr lang="fr-FR" dirty="0"/>
              <a:t> apporte son aide à celle-ci.</a:t>
            </a:r>
          </a:p>
          <a:p>
            <a:endParaRPr lang="fr-FR" dirty="0"/>
          </a:p>
          <a:p>
            <a:r>
              <a:rPr lang="fr-FR" dirty="0"/>
              <a:t>Les ouvertures sont communiquées régulièrement à la population. </a:t>
            </a:r>
          </a:p>
          <a:p>
            <a:endParaRPr lang="fr-FR" dirty="0"/>
          </a:p>
          <a:p>
            <a:r>
              <a:rPr lang="fr-FR" dirty="0"/>
              <a:t>Le stand ouvert pendant le marché a été très faible.</a:t>
            </a:r>
          </a:p>
          <a:p>
            <a:endParaRPr lang="fr-FR" dirty="0"/>
          </a:p>
          <a:p>
            <a:r>
              <a:rPr lang="fr-FR" dirty="0"/>
              <a:t>Marie-Jo </a:t>
            </a:r>
            <a:r>
              <a:rPr lang="fr-FR" dirty="0" err="1"/>
              <a:t>Lépicier</a:t>
            </a:r>
            <a:r>
              <a:rPr lang="fr-FR" dirty="0"/>
              <a:t> confirme qu’il n’y aura pas de participation à la brocante cette année. </a:t>
            </a:r>
          </a:p>
        </p:txBody>
      </p:sp>
    </p:spTree>
    <p:extLst>
      <p:ext uri="{BB962C8B-B14F-4D97-AF65-F5344CB8AC3E}">
        <p14:creationId xmlns:p14="http://schemas.microsoft.com/office/powerpoint/2010/main" val="32244479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248756" y="609600"/>
            <a:ext cx="10364451" cy="780789"/>
          </a:xfrm>
        </p:spPr>
        <p:txBody>
          <a:bodyPr>
            <a:normAutofit/>
          </a:bodyPr>
          <a:lstStyle/>
          <a:p>
            <a:r>
              <a:rPr lang="fr-FR" sz="2800" kern="0" dirty="0">
                <a:solidFill>
                  <a:srgbClr val="212121"/>
                </a:solidFill>
                <a:effectLst/>
                <a:latin typeface="Calibri" panose="020F0502020204030204" pitchFamily="34" charset="0"/>
                <a:ea typeface="Times New Roman" panose="02020603050405020304" pitchFamily="18" charset="0"/>
                <a:cs typeface="Calibri" panose="020F0502020204030204" pitchFamily="34" charset="0"/>
              </a:rPr>
              <a:t>Partenariat CCAS / résidence des Hêtres/Foyer rural</a:t>
            </a:r>
            <a:endParaRPr lang="fr-FR"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11 </a:t>
            </a:r>
            <a:r>
              <a:rPr lang="en-US" dirty="0" err="1"/>
              <a:t>avril</a:t>
            </a:r>
            <a:r>
              <a:rPr lang="en-US" dirty="0"/>
              <a:t> 2024</a:t>
            </a:r>
          </a:p>
        </p:txBody>
      </p:sp>
      <p:grpSp>
        <p:nvGrpSpPr>
          <p:cNvPr id="9" name="Groupe 8">
            <a:extLst>
              <a:ext uri="{FF2B5EF4-FFF2-40B4-BE49-F238E27FC236}">
                <a16:creationId xmlns:a16="http://schemas.microsoft.com/office/drawing/2014/main"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id="{743CADD8-7284-694D-A8FC-0C05EB9994C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3" name="ZoneTexte 2">
            <a:extLst>
              <a:ext uri="{FF2B5EF4-FFF2-40B4-BE49-F238E27FC236}">
                <a16:creationId xmlns:a16="http://schemas.microsoft.com/office/drawing/2014/main" id="{692F3DBA-4E20-A923-1ABB-CB4E0CF65C72}"/>
              </a:ext>
            </a:extLst>
          </p:cNvPr>
          <p:cNvSpPr txBox="1"/>
          <p:nvPr/>
        </p:nvSpPr>
        <p:spPr>
          <a:xfrm>
            <a:off x="1025236" y="2119745"/>
            <a:ext cx="9045430" cy="923330"/>
          </a:xfrm>
          <a:prstGeom prst="rect">
            <a:avLst/>
          </a:prstGeom>
          <a:noFill/>
        </p:spPr>
        <p:txBody>
          <a:bodyPr wrap="square" rtlCol="0">
            <a:spAutoFit/>
          </a:bodyPr>
          <a:lstStyle/>
          <a:p>
            <a:r>
              <a:rPr lang="fr-FR" dirty="0"/>
              <a:t>Pas de réunion programmée par la Direction de l’Ehpad,</a:t>
            </a:r>
          </a:p>
          <a:p>
            <a:endParaRPr lang="fr-FR" dirty="0"/>
          </a:p>
          <a:p>
            <a:r>
              <a:rPr lang="fr-FR" dirty="0"/>
              <a:t>Une réunion avec le Président du Foyer Rural se tiendra le 19 avril 2024 à la mairie de Faulx</a:t>
            </a:r>
          </a:p>
        </p:txBody>
      </p:sp>
    </p:spTree>
    <p:extLst>
      <p:ext uri="{BB962C8B-B14F-4D97-AF65-F5344CB8AC3E}">
        <p14:creationId xmlns:p14="http://schemas.microsoft.com/office/powerpoint/2010/main" val="4016632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913775" y="609600"/>
            <a:ext cx="10364451" cy="780789"/>
          </a:xfrm>
        </p:spPr>
        <p:txBody>
          <a:bodyPr>
            <a:normAutofit/>
          </a:bodyPr>
          <a:lstStyle/>
          <a:p>
            <a:r>
              <a:rPr lang="fr-FR" sz="3200" b="1" dirty="0" err="1">
                <a:latin typeface="Calibri" panose="020F0502020204030204" pitchFamily="34" charset="0"/>
                <a:cs typeface="Calibri" panose="020F0502020204030204" pitchFamily="34" charset="0"/>
              </a:rPr>
              <a:t>Faulympiades</a:t>
            </a:r>
            <a:r>
              <a:rPr lang="fr-FR" sz="3200" b="1" dirty="0">
                <a:latin typeface="Calibri" panose="020F0502020204030204" pitchFamily="34" charset="0"/>
                <a:cs typeface="Calibri" panose="020F0502020204030204" pitchFamily="34" charset="0"/>
              </a:rPr>
              <a:t> de Faulx </a:t>
            </a:r>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10</a:t>
            </a:fld>
            <a:endParaRPr lang="en-US" dirty="0"/>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p:txBody>
          <a:bodyPr/>
          <a:lstStyle/>
          <a:p>
            <a:r>
              <a:rPr lang="en-US" dirty="0"/>
              <a:t>UDL/ Réunion ccas de </a:t>
            </a:r>
            <a:r>
              <a:rPr lang="en-US" dirty="0" err="1"/>
              <a:t>Faulx</a:t>
            </a:r>
            <a:r>
              <a:rPr lang="en-US" dirty="0"/>
              <a:t> du 11 </a:t>
            </a:r>
            <a:r>
              <a:rPr lang="en-US" dirty="0" err="1"/>
              <a:t>avril</a:t>
            </a:r>
            <a:r>
              <a:rPr lang="en-US" dirty="0"/>
              <a:t> 2024</a:t>
            </a:r>
          </a:p>
        </p:txBody>
      </p:sp>
      <p:sp>
        <p:nvSpPr>
          <p:cNvPr id="8" name="ZoneTexte 7">
            <a:extLst>
              <a:ext uri="{FF2B5EF4-FFF2-40B4-BE49-F238E27FC236}">
                <a16:creationId xmlns:a16="http://schemas.microsoft.com/office/drawing/2014/main" id="{261883F4-7D52-8844-8DAB-E57320B7D2D8}"/>
              </a:ext>
            </a:extLst>
          </p:cNvPr>
          <p:cNvSpPr txBox="1"/>
          <p:nvPr/>
        </p:nvSpPr>
        <p:spPr>
          <a:xfrm>
            <a:off x="148267" y="1228897"/>
            <a:ext cx="10185635" cy="646331"/>
          </a:xfrm>
          <a:prstGeom prst="rect">
            <a:avLst/>
          </a:prstGeom>
          <a:noFill/>
        </p:spPr>
        <p:txBody>
          <a:bodyPr wrap="square" rtlCol="0">
            <a:spAutoFit/>
          </a:bodyPr>
          <a:lstStyle/>
          <a:p>
            <a:r>
              <a:rPr lang="fr-FR" dirty="0"/>
              <a:t> </a:t>
            </a:r>
          </a:p>
          <a:p>
            <a:endParaRPr lang="fr-FR" dirty="0"/>
          </a:p>
        </p:txBody>
      </p:sp>
      <p:grpSp>
        <p:nvGrpSpPr>
          <p:cNvPr id="9" name="Groupe 8">
            <a:extLst>
              <a:ext uri="{FF2B5EF4-FFF2-40B4-BE49-F238E27FC236}">
                <a16:creationId xmlns:a16="http://schemas.microsoft.com/office/drawing/2014/main"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id="{743CADD8-7284-694D-A8FC-0C05EB9994C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3" name="ZoneTexte 2">
            <a:extLst>
              <a:ext uri="{FF2B5EF4-FFF2-40B4-BE49-F238E27FC236}">
                <a16:creationId xmlns:a16="http://schemas.microsoft.com/office/drawing/2014/main" id="{F6092C7F-3DA2-9A30-771A-5356D2D63B33}"/>
              </a:ext>
            </a:extLst>
          </p:cNvPr>
          <p:cNvSpPr txBox="1"/>
          <p:nvPr/>
        </p:nvSpPr>
        <p:spPr>
          <a:xfrm>
            <a:off x="1484416" y="2398816"/>
            <a:ext cx="248786" cy="2031325"/>
          </a:xfrm>
          <a:prstGeom prst="rect">
            <a:avLst/>
          </a:prstGeom>
          <a:noFill/>
        </p:spPr>
        <p:txBody>
          <a:bodyPr wrap="none" rtlCol="0">
            <a:spAutoFit/>
          </a:bodyPr>
          <a:lstStyle/>
          <a:p>
            <a:endParaRPr lang="fr-FR" dirty="0"/>
          </a:p>
          <a:p>
            <a:endParaRPr lang="fr-FR" dirty="0"/>
          </a:p>
          <a:p>
            <a:endParaRPr lang="fr-FR" dirty="0"/>
          </a:p>
          <a:p>
            <a:endParaRPr lang="fr-FR" dirty="0"/>
          </a:p>
          <a:p>
            <a:endParaRPr lang="fr-FR" dirty="0"/>
          </a:p>
          <a:p>
            <a:endParaRPr lang="fr-FR" dirty="0"/>
          </a:p>
          <a:p>
            <a:r>
              <a:rPr lang="fr-FR" dirty="0"/>
              <a:t> </a:t>
            </a:r>
          </a:p>
        </p:txBody>
      </p:sp>
      <p:sp>
        <p:nvSpPr>
          <p:cNvPr id="4" name="ZoneTexte 3">
            <a:extLst>
              <a:ext uri="{FF2B5EF4-FFF2-40B4-BE49-F238E27FC236}">
                <a16:creationId xmlns:a16="http://schemas.microsoft.com/office/drawing/2014/main" id="{88DA236B-A217-0C47-912C-B6814371E50B}"/>
              </a:ext>
            </a:extLst>
          </p:cNvPr>
          <p:cNvSpPr txBox="1"/>
          <p:nvPr/>
        </p:nvSpPr>
        <p:spPr>
          <a:xfrm>
            <a:off x="1124262" y="1228897"/>
            <a:ext cx="9975148" cy="4524315"/>
          </a:xfrm>
          <a:prstGeom prst="rect">
            <a:avLst/>
          </a:prstGeom>
          <a:noFill/>
        </p:spPr>
        <p:txBody>
          <a:bodyPr wrap="square" rtlCol="0">
            <a:spAutoFit/>
          </a:bodyPr>
          <a:lstStyle/>
          <a:p>
            <a:endParaRPr lang="fr-FR" dirty="0"/>
          </a:p>
          <a:p>
            <a:r>
              <a:rPr lang="fr-FR" dirty="0"/>
              <a:t>Pour avoir assisté aux réunions des associations de Faulx, Ugo présente : </a:t>
            </a:r>
          </a:p>
          <a:p>
            <a:r>
              <a:rPr lang="fr-FR" dirty="0"/>
              <a:t>	les grandes lignes de l’organisation en cours de finalisation, </a:t>
            </a:r>
          </a:p>
          <a:p>
            <a:r>
              <a:rPr lang="fr-FR" dirty="0"/>
              <a:t>	les différentes activités qui seront proposées aux visiteurs,</a:t>
            </a:r>
          </a:p>
          <a:p>
            <a:r>
              <a:rPr lang="fr-FR" dirty="0"/>
              <a:t>	et met l’accent sur la véritable synergie 	qui lie l’ensemble des participants dans la mise en œuvre 	de cet événement qui se déroulera les 29 et 30 juin 2024.</a:t>
            </a:r>
          </a:p>
          <a:p>
            <a:r>
              <a:rPr lang="fr-FR" dirty="0"/>
              <a:t>	</a:t>
            </a:r>
          </a:p>
          <a:p>
            <a:r>
              <a:rPr lang="fr-FR" dirty="0"/>
              <a:t>La communication officielle n’a pas encore été effectuée.</a:t>
            </a:r>
          </a:p>
          <a:p>
            <a:endParaRPr lang="fr-FR" dirty="0"/>
          </a:p>
          <a:p>
            <a:r>
              <a:rPr lang="fr-FR" dirty="0"/>
              <a:t>Ugo invite chaque membre du CCAS à répondre à l’appel à volontaires adressé par la Mairie, il y a quelques jours.</a:t>
            </a:r>
          </a:p>
          <a:p>
            <a:endParaRPr lang="fr-FR" dirty="0"/>
          </a:p>
          <a:p>
            <a:r>
              <a:rPr lang="fr-FR" dirty="0"/>
              <a:t>Le CCAS n’ayant pas d’activités spécifiques dans ce thème sportif, Il s’agit pour chacun de se positionner, selon ses disponibilités, pour participer à l’événement le dernier week-end de juin.</a:t>
            </a:r>
          </a:p>
          <a:p>
            <a:endParaRPr lang="fr-FR" dirty="0"/>
          </a:p>
          <a:p>
            <a:endParaRPr lang="fr-FR" dirty="0"/>
          </a:p>
        </p:txBody>
      </p:sp>
    </p:spTree>
    <p:extLst>
      <p:ext uri="{BB962C8B-B14F-4D97-AF65-F5344CB8AC3E}">
        <p14:creationId xmlns:p14="http://schemas.microsoft.com/office/powerpoint/2010/main" val="21489581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EC660-E7D2-8541-976E-0A8BA20A9A99}"/>
              </a:ext>
            </a:extLst>
          </p:cNvPr>
          <p:cNvSpPr>
            <a:spLocks noGrp="1"/>
          </p:cNvSpPr>
          <p:nvPr>
            <p:ph type="title"/>
          </p:nvPr>
        </p:nvSpPr>
        <p:spPr>
          <a:xfrm>
            <a:off x="913775" y="609600"/>
            <a:ext cx="10364451" cy="780789"/>
          </a:xfrm>
        </p:spPr>
        <p:txBody>
          <a:bodyPr>
            <a:normAutofit/>
          </a:bodyPr>
          <a:lstStyle/>
          <a:p>
            <a:r>
              <a:rPr lang="fr-FR" sz="2800" dirty="0"/>
              <a:t>Points divers</a:t>
            </a:r>
          </a:p>
        </p:txBody>
      </p:sp>
      <p:sp>
        <p:nvSpPr>
          <p:cNvPr id="5" name="Espace réservé du numéro de diapositive 4">
            <a:extLst>
              <a:ext uri="{FF2B5EF4-FFF2-40B4-BE49-F238E27FC236}">
                <a16:creationId xmlns:a16="http://schemas.microsoft.com/office/drawing/2014/main" id="{375C51C4-2470-6345-82FF-44822998477F}"/>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7" name="Espace réservé du pied de page 6">
            <a:extLst>
              <a:ext uri="{FF2B5EF4-FFF2-40B4-BE49-F238E27FC236}">
                <a16:creationId xmlns:a16="http://schemas.microsoft.com/office/drawing/2014/main" id="{66F05C37-6596-1043-8566-E89F0889A789}"/>
              </a:ext>
            </a:extLst>
          </p:cNvPr>
          <p:cNvSpPr>
            <a:spLocks noGrp="1"/>
          </p:cNvSpPr>
          <p:nvPr>
            <p:ph type="ftr" sz="quarter" idx="11"/>
          </p:nvPr>
        </p:nvSpPr>
        <p:spPr/>
        <p:txBody>
          <a:bodyPr/>
          <a:lstStyle/>
          <a:p>
            <a:r>
              <a:rPr lang="en-US" dirty="0"/>
              <a:t>UDL/ Réunion ccas de </a:t>
            </a:r>
            <a:r>
              <a:rPr lang="en-US" dirty="0" err="1"/>
              <a:t>Faulx</a:t>
            </a:r>
            <a:r>
              <a:rPr lang="en-US" dirty="0"/>
              <a:t> du 11 </a:t>
            </a:r>
            <a:r>
              <a:rPr lang="en-US" dirty="0" err="1"/>
              <a:t>avril</a:t>
            </a:r>
            <a:r>
              <a:rPr lang="en-US" dirty="0"/>
              <a:t> 2024</a:t>
            </a:r>
          </a:p>
        </p:txBody>
      </p:sp>
      <p:sp>
        <p:nvSpPr>
          <p:cNvPr id="8" name="ZoneTexte 7">
            <a:extLst>
              <a:ext uri="{FF2B5EF4-FFF2-40B4-BE49-F238E27FC236}">
                <a16:creationId xmlns:a16="http://schemas.microsoft.com/office/drawing/2014/main" id="{261883F4-7D52-8844-8DAB-E57320B7D2D8}"/>
              </a:ext>
            </a:extLst>
          </p:cNvPr>
          <p:cNvSpPr txBox="1"/>
          <p:nvPr/>
        </p:nvSpPr>
        <p:spPr>
          <a:xfrm>
            <a:off x="148267" y="1228897"/>
            <a:ext cx="10185635" cy="646331"/>
          </a:xfrm>
          <a:prstGeom prst="rect">
            <a:avLst/>
          </a:prstGeom>
          <a:noFill/>
        </p:spPr>
        <p:txBody>
          <a:bodyPr wrap="square" rtlCol="0">
            <a:spAutoFit/>
          </a:bodyPr>
          <a:lstStyle/>
          <a:p>
            <a:r>
              <a:rPr lang="fr-FR" dirty="0"/>
              <a:t> </a:t>
            </a:r>
          </a:p>
          <a:p>
            <a:endParaRPr lang="fr-FR" dirty="0"/>
          </a:p>
        </p:txBody>
      </p:sp>
      <p:grpSp>
        <p:nvGrpSpPr>
          <p:cNvPr id="9" name="Groupe 8">
            <a:extLst>
              <a:ext uri="{FF2B5EF4-FFF2-40B4-BE49-F238E27FC236}">
                <a16:creationId xmlns:a16="http://schemas.microsoft.com/office/drawing/2014/main"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id="{743CADD8-7284-694D-A8FC-0C05EB9994C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3" name="ZoneTexte 2">
            <a:extLst>
              <a:ext uri="{FF2B5EF4-FFF2-40B4-BE49-F238E27FC236}">
                <a16:creationId xmlns:a16="http://schemas.microsoft.com/office/drawing/2014/main" id="{F6092C7F-3DA2-9A30-771A-5356D2D63B33}"/>
              </a:ext>
            </a:extLst>
          </p:cNvPr>
          <p:cNvSpPr txBox="1"/>
          <p:nvPr/>
        </p:nvSpPr>
        <p:spPr>
          <a:xfrm>
            <a:off x="1484416" y="2398816"/>
            <a:ext cx="248786" cy="2031325"/>
          </a:xfrm>
          <a:prstGeom prst="rect">
            <a:avLst/>
          </a:prstGeom>
          <a:noFill/>
        </p:spPr>
        <p:txBody>
          <a:bodyPr wrap="none" rtlCol="0">
            <a:spAutoFit/>
          </a:bodyPr>
          <a:lstStyle/>
          <a:p>
            <a:endParaRPr lang="fr-FR" dirty="0"/>
          </a:p>
          <a:p>
            <a:endParaRPr lang="fr-FR" dirty="0"/>
          </a:p>
          <a:p>
            <a:endParaRPr lang="fr-FR" dirty="0"/>
          </a:p>
          <a:p>
            <a:endParaRPr lang="fr-FR" dirty="0"/>
          </a:p>
          <a:p>
            <a:endParaRPr lang="fr-FR" dirty="0"/>
          </a:p>
          <a:p>
            <a:endParaRPr lang="fr-FR" dirty="0"/>
          </a:p>
          <a:p>
            <a:r>
              <a:rPr lang="fr-FR" dirty="0"/>
              <a:t> </a:t>
            </a:r>
          </a:p>
        </p:txBody>
      </p:sp>
      <p:sp>
        <p:nvSpPr>
          <p:cNvPr id="4" name="ZoneTexte 3">
            <a:extLst>
              <a:ext uri="{FF2B5EF4-FFF2-40B4-BE49-F238E27FC236}">
                <a16:creationId xmlns:a16="http://schemas.microsoft.com/office/drawing/2014/main" id="{88DA236B-A217-0C47-912C-B6814371E50B}"/>
              </a:ext>
            </a:extLst>
          </p:cNvPr>
          <p:cNvSpPr txBox="1"/>
          <p:nvPr/>
        </p:nvSpPr>
        <p:spPr>
          <a:xfrm>
            <a:off x="1124262" y="1228897"/>
            <a:ext cx="9583322" cy="1200329"/>
          </a:xfrm>
          <a:prstGeom prst="rect">
            <a:avLst/>
          </a:prstGeom>
          <a:noFill/>
        </p:spPr>
        <p:txBody>
          <a:bodyPr wrap="square" rtlCol="0">
            <a:spAutoFit/>
          </a:bodyPr>
          <a:lstStyle/>
          <a:p>
            <a:endParaRPr lang="fr-FR" dirty="0"/>
          </a:p>
          <a:p>
            <a:endParaRPr lang="fr-FR" dirty="0"/>
          </a:p>
          <a:p>
            <a:endParaRPr lang="fr-FR" dirty="0"/>
          </a:p>
          <a:p>
            <a:r>
              <a:rPr lang="fr-FR" dirty="0"/>
              <a:t>La prochaine réunion plénière du CCAS de Faulx sera programmée en septembre</a:t>
            </a:r>
          </a:p>
        </p:txBody>
      </p:sp>
    </p:spTree>
    <p:extLst>
      <p:ext uri="{BB962C8B-B14F-4D97-AF65-F5344CB8AC3E}">
        <p14:creationId xmlns:p14="http://schemas.microsoft.com/office/powerpoint/2010/main" val="2797393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B91EC7D-1514-F843-94DE-AD2F66398946}"/>
              </a:ext>
            </a:extLst>
          </p:cNvPr>
          <p:cNvSpPr>
            <a:spLocks noGrp="1"/>
          </p:cNvSpPr>
          <p:nvPr>
            <p:ph sz="quarter" idx="13"/>
          </p:nvPr>
        </p:nvSpPr>
        <p:spPr>
          <a:xfrm>
            <a:off x="913774" y="1341856"/>
            <a:ext cx="10363826" cy="3424107"/>
          </a:xfrm>
        </p:spPr>
        <p:txBody>
          <a:bodyPr/>
          <a:lstStyle/>
          <a:p>
            <a:endParaRPr lang="fr-FR" dirty="0"/>
          </a:p>
          <a:p>
            <a:endParaRPr lang="fr-FR" dirty="0"/>
          </a:p>
        </p:txBody>
      </p:sp>
      <p:sp>
        <p:nvSpPr>
          <p:cNvPr id="5" name="Espace réservé du numéro de diapositive 4">
            <a:extLst>
              <a:ext uri="{FF2B5EF4-FFF2-40B4-BE49-F238E27FC236}">
                <a16:creationId xmlns:a16="http://schemas.microsoft.com/office/drawing/2014/main" id="{A056C8F4-DFF5-324F-9CF0-E063CBCCD40D}"/>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7" name="Rectangle 6">
            <a:extLst>
              <a:ext uri="{FF2B5EF4-FFF2-40B4-BE49-F238E27FC236}">
                <a16:creationId xmlns:a16="http://schemas.microsoft.com/office/drawing/2014/main" id="{7BD43580-4408-814F-9C10-1E9D4002C23B}"/>
              </a:ext>
            </a:extLst>
          </p:cNvPr>
          <p:cNvSpPr/>
          <p:nvPr/>
        </p:nvSpPr>
        <p:spPr>
          <a:xfrm>
            <a:off x="2202120" y="3251786"/>
            <a:ext cx="7787132" cy="923330"/>
          </a:xfrm>
          <a:prstGeom prst="rect">
            <a:avLst/>
          </a:prstGeom>
          <a:noFill/>
        </p:spPr>
        <p:txBody>
          <a:bodyPr wrap="none" lIns="91440" tIns="45720" rIns="91440" bIns="45720">
            <a:spAutoFit/>
          </a:bodyPr>
          <a:lstStyle/>
          <a:p>
            <a:pPr algn="ctr"/>
            <a:r>
              <a:rPr lang="fr-FR" sz="5400" b="1" dirty="0">
                <a:ln w="22225">
                  <a:solidFill>
                    <a:schemeClr val="accent2"/>
                  </a:solidFill>
                  <a:prstDash val="solid"/>
                </a:ln>
                <a:solidFill>
                  <a:schemeClr val="accent2">
                    <a:lumMod val="40000"/>
                    <a:lumOff val="60000"/>
                  </a:schemeClr>
                </a:solidFill>
              </a:rPr>
              <a:t>Merci pour votre attention </a:t>
            </a:r>
          </a:p>
        </p:txBody>
      </p:sp>
      <p:sp>
        <p:nvSpPr>
          <p:cNvPr id="2" name="Espace réservé du pied de page 1">
            <a:extLst>
              <a:ext uri="{FF2B5EF4-FFF2-40B4-BE49-F238E27FC236}">
                <a16:creationId xmlns:a16="http://schemas.microsoft.com/office/drawing/2014/main" id="{E5F9DC08-F0BE-1D40-86A7-4058EB586EB4}"/>
              </a:ext>
            </a:extLst>
          </p:cNvPr>
          <p:cNvSpPr>
            <a:spLocks noGrp="1"/>
          </p:cNvSpPr>
          <p:nvPr>
            <p:ph type="ftr" sz="quarter" idx="11"/>
          </p:nvPr>
        </p:nvSpPr>
        <p:spPr/>
        <p:txBody>
          <a:bodyPr/>
          <a:lstStyle/>
          <a:p>
            <a:r>
              <a:rPr lang="en-US" dirty="0"/>
              <a:t>UDL/ Réunion ccas de </a:t>
            </a:r>
            <a:r>
              <a:rPr lang="en-US" dirty="0" err="1"/>
              <a:t>Faulx</a:t>
            </a:r>
            <a:r>
              <a:rPr lang="en-US" dirty="0"/>
              <a:t> du  11 </a:t>
            </a:r>
            <a:r>
              <a:rPr lang="en-US" dirty="0" err="1"/>
              <a:t>avril</a:t>
            </a:r>
            <a:r>
              <a:rPr lang="en-US" dirty="0"/>
              <a:t> 2024</a:t>
            </a:r>
          </a:p>
        </p:txBody>
      </p:sp>
      <p:grpSp>
        <p:nvGrpSpPr>
          <p:cNvPr id="8" name="Groupe 7">
            <a:extLst>
              <a:ext uri="{FF2B5EF4-FFF2-40B4-BE49-F238E27FC236}">
                <a16:creationId xmlns:a16="http://schemas.microsoft.com/office/drawing/2014/main" id="{14F2E705-2BC0-1F40-A8A0-17893DA7F1E6}"/>
              </a:ext>
            </a:extLst>
          </p:cNvPr>
          <p:cNvGrpSpPr/>
          <p:nvPr/>
        </p:nvGrpSpPr>
        <p:grpSpPr>
          <a:xfrm>
            <a:off x="5401717" y="1267504"/>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id="{8B45C229-5DBE-A24A-AD44-4AC3AC1C263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id="{42EB546F-E527-BD4E-9250-5052090A85B8}"/>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3688272240"/>
      </p:ext>
    </p:extLst>
  </p:cSld>
  <p:clrMapOvr>
    <a:masterClrMapping/>
  </p:clrMapOvr>
</p:sld>
</file>

<file path=ppt/theme/theme1.xml><?xml version="1.0" encoding="utf-8"?>
<a:theme xmlns:a="http://schemas.openxmlformats.org/drawingml/2006/main" name="Ronds dans l’eau">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5433</TotalTime>
  <Words>1126</Words>
  <Application>Microsoft Office PowerPoint</Application>
  <PresentationFormat>Grand écran</PresentationFormat>
  <Paragraphs>153</Paragraphs>
  <Slides>12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12</vt:i4>
      </vt:variant>
    </vt:vector>
  </HeadingPairs>
  <TitlesOfParts>
    <vt:vector size="16" baseType="lpstr">
      <vt:lpstr>Arial</vt:lpstr>
      <vt:lpstr>Calibri</vt:lpstr>
      <vt:lpstr>Tw Cen MT</vt:lpstr>
      <vt:lpstr>Ronds dans l’eau</vt:lpstr>
      <vt:lpstr>Présentation PowerPoint</vt:lpstr>
      <vt:lpstr>Présents :  Brigitte Casucci Ugo de Luca, Daniel Gérardin       Fabienne Georges, Marie-Jo Lépicier Rachel Grandieu, Véronique Hoffmann, Martine Bouzenade Claudine Dinant,   Excusés : Dominique Grandieu, Lionel Risse Armelle Bernard Jérôme Prévôt Céline Lux,    </vt:lpstr>
      <vt:lpstr>Ordre du JOUR</vt:lpstr>
      <vt:lpstr>Point sur le voyage vacances seniors 2024</vt:lpstr>
      <vt:lpstr>- Actualités GAS de la Vallée de la Mauchère</vt:lpstr>
      <vt:lpstr>Ateliers numériques,</vt:lpstr>
      <vt:lpstr>Organisation distribution alimentaire</vt:lpstr>
      <vt:lpstr>Activité du Vestiaire solidaire</vt:lpstr>
      <vt:lpstr>Partenariat CCAS / résidence des Hêtres/Foyer rural</vt:lpstr>
      <vt:lpstr>Faulympiades de Faulx </vt:lpstr>
      <vt:lpstr>Points divers</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CCAS DE FAULX</dc:title>
  <dc:creator>Ugo De Luca</dc:creator>
  <cp:lastModifiedBy>Corinne Becker</cp:lastModifiedBy>
  <cp:revision>303</cp:revision>
  <dcterms:created xsi:type="dcterms:W3CDTF">2020-09-28T12:19:33Z</dcterms:created>
  <dcterms:modified xsi:type="dcterms:W3CDTF">2024-10-03T15:42:59Z</dcterms:modified>
</cp:coreProperties>
</file>