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95" r:id="rId3"/>
    <p:sldId id="257" r:id="rId4"/>
    <p:sldId id="291" r:id="rId5"/>
    <p:sldId id="283" r:id="rId6"/>
    <p:sldId id="294" r:id="rId7"/>
    <p:sldId id="285" r:id="rId8"/>
    <p:sldId id="286" r:id="rId9"/>
    <p:sldId id="293" r:id="rId10"/>
    <p:sldId id="292" r:id="rId11"/>
    <p:sldId id="289" r:id="rId12"/>
    <p:sldId id="262" r:id="rId13"/>
    <p:sldId id="287" r:id="rId14"/>
    <p:sldId id="259" r:id="rId15"/>
    <p:sldId id="288" r:id="rId16"/>
    <p:sldId id="275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5221"/>
  </p:normalViewPr>
  <p:slideViewPr>
    <p:cSldViewPr snapToGrid="0" snapToObjects="1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xmlns="" id="{A02909C2-61D1-154C-9C8D-CBBF188CB3F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D4DA0B8A-E0A6-D344-A4B4-6825A9AAEE9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C1B84-A217-0846-9982-0B2FB4A2A740}" type="datetimeFigureOut">
              <a:rPr lang="fr-FR" smtClean="0"/>
              <a:t>17/12/2021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D3D5585-544B-AA4C-99B2-0B4456F582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142F02B-D446-E549-A202-319CDACAD8A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DA5B7-69F3-7845-AEFC-C1368DE6C83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1536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EAAB6-E3B4-714A-BBF9-7DC11CC19C95}" type="datetimeFigureOut">
              <a:rPr lang="fr-FR" smtClean="0"/>
              <a:t>17/12/2021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FF80DE-E4A0-B045-9DD5-60E73E6FB0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9361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35E6-3894-D746-A638-82E1EBD6C2D8}" type="datetime1">
              <a:rPr lang="fr-FR" smtClean="0"/>
              <a:t>17/12/2021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8FFF5-3FE0-F247-BBF3-C12F62D420E6}" type="datetime1">
              <a:rPr lang="fr-FR" smtClean="0"/>
              <a:t>17/12/2021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6CE05-743D-0E44-B2F7-E3CC2853985F}" type="datetime1">
              <a:rPr lang="fr-FR" smtClean="0"/>
              <a:t>17/12/2021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2507-3F41-914D-B1C4-425F39CF8D0D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8D776-79E7-0C46-BADF-6473E34D875F}" type="datetime1">
              <a:rPr lang="fr-FR" smtClean="0"/>
              <a:t>17/12/2021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ECE1E-0C42-1545-8899-1B873C734E50}" type="datetime1">
              <a:rPr lang="fr-FR" smtClean="0"/>
              <a:t>17/12/2021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70B2B-7D94-E74C-93DF-CB35251F9272}" type="datetime1">
              <a:rPr lang="fr-FR" smtClean="0"/>
              <a:t>17/12/2021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8C24A-7BCA-C84C-83D3-14E80F7608DB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549BE-9F6C-7841-9A04-78730F3224F5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882C-70F8-094A-8D05-0F3B7C5E49AB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AC419-A7AD-0043-B3BF-4A2CE005E936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304E-F366-2545-8515-957788957858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D5867-1E70-E34D-A50B-E4333482548B}" type="datetime1">
              <a:rPr lang="fr-FR" smtClean="0"/>
              <a:t>17/12/2021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14115-CAC3-3C4E-98FA-BD6B9171EA58}" type="datetime1">
              <a:rPr lang="fr-FR" smtClean="0"/>
              <a:t>17/12/2021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3FB88-708D-4442-80C1-88FF75AD9087}" type="datetime1">
              <a:rPr lang="fr-FR" smtClean="0"/>
              <a:t>17/12/2021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54337-CB0F-7049-AF30-67949335E076}" type="datetime1">
              <a:rPr lang="fr-FR" smtClean="0"/>
              <a:t>17/12/2021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1732C-20B9-7C45-ADAE-088F2B0F9467}" type="datetime1">
              <a:rPr lang="fr-FR" smtClean="0"/>
              <a:t>17/12/2021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71330EE-A842-074C-9495-F2D2DFAE8E6A}" type="datetime1">
              <a:rPr lang="fr-FR" smtClean="0"/>
              <a:t>17/12/2021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UDL/ Réunion ccas de Faulx du 17 mai 2021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istoricophiles.com/2018/07/25/principes-et-formes-de-solidarite/" TargetMode="Externa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historicophiles.com/2018/07/25/principes-et-formes-de-solidarite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774" y="955040"/>
            <a:ext cx="7216098" cy="3616960"/>
          </a:xfrm>
        </p:spPr>
        <p:txBody>
          <a:bodyPr anchor="ctr">
            <a:normAutofit/>
          </a:bodyPr>
          <a:lstStyle/>
          <a:p>
            <a:r>
              <a:rPr lang="fr-FR" sz="6600" dirty="0"/>
              <a:t>CCAS DE FAULX</a:t>
            </a:r>
            <a:br>
              <a:rPr lang="fr-FR" sz="6600" dirty="0"/>
            </a:br>
            <a:endParaRPr lang="fr-FR" sz="6600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8F65E6D9-4EB7-924B-BA40-65A21957D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3774" y="4572001"/>
            <a:ext cx="7216098" cy="1311274"/>
          </a:xfrm>
        </p:spPr>
        <p:txBody>
          <a:bodyPr anchor="b">
            <a:normAutofit/>
          </a:bodyPr>
          <a:lstStyle/>
          <a:p>
            <a:pPr algn="l"/>
            <a:r>
              <a:rPr lang="fr-FR" sz="2000" dirty="0">
                <a:solidFill>
                  <a:schemeClr val="tx1"/>
                </a:solidFill>
              </a:rPr>
              <a:t>Réunion du 15 décembre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1</a:t>
            </a:fld>
            <a:endParaRPr lang="en-US" dirty="0"/>
          </a:p>
        </p:txBody>
      </p:sp>
      <p:pic>
        <p:nvPicPr>
          <p:cNvPr id="11" name="Image 10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B80933AF-A480-D04C-93D9-8451B770B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660681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xmlns="" id="{3595E478-612A-42ED-816A-0DD5B5C895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CB226365-E8CD-4F1B-B318-7598AA28AE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6F8589D-19E8-4616-A2D6-95125B4528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5F9D2829-9A1B-41D9-A712-382721D3A7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66" t="75007" r="30510"/>
          <a:stretch/>
        </p:blipFill>
        <p:spPr>
          <a:xfrm>
            <a:off x="7586661" y="815472"/>
            <a:ext cx="4817288" cy="2941444"/>
          </a:xfrm>
          <a:custGeom>
            <a:avLst/>
            <a:gdLst>
              <a:gd name="connsiteX0" fmla="*/ 2051608 w 4103216"/>
              <a:gd name="connsiteY0" fmla="*/ 0 h 1714050"/>
              <a:gd name="connsiteX1" fmla="*/ 4103216 w 4103216"/>
              <a:gd name="connsiteY1" fmla="*/ 1266738 h 1714050"/>
              <a:gd name="connsiteX2" fmla="*/ 4010980 w 4103216"/>
              <a:gd name="connsiteY2" fmla="*/ 1643427 h 1714050"/>
              <a:gd name="connsiteX3" fmla="*/ 3969116 w 4103216"/>
              <a:gd name="connsiteY3" fmla="*/ 1714050 h 1714050"/>
              <a:gd name="connsiteX4" fmla="*/ 134100 w 4103216"/>
              <a:gd name="connsiteY4" fmla="*/ 1714050 h 1714050"/>
              <a:gd name="connsiteX5" fmla="*/ 92237 w 4103216"/>
              <a:gd name="connsiteY5" fmla="*/ 1643427 h 1714050"/>
              <a:gd name="connsiteX6" fmla="*/ 0 w 4103216"/>
              <a:gd name="connsiteY6" fmla="*/ 1266738 h 1714050"/>
              <a:gd name="connsiteX7" fmla="*/ 2051608 w 4103216"/>
              <a:gd name="connsiteY7" fmla="*/ 0 h 1714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03216" h="1714050">
                <a:moveTo>
                  <a:pt x="2051608" y="0"/>
                </a:moveTo>
                <a:cubicBezTo>
                  <a:pt x="3184680" y="0"/>
                  <a:pt x="4103216" y="567138"/>
                  <a:pt x="4103216" y="1266738"/>
                </a:cubicBezTo>
                <a:cubicBezTo>
                  <a:pt x="4103216" y="1397913"/>
                  <a:pt x="4070924" y="1524431"/>
                  <a:pt x="4010980" y="1643427"/>
                </a:cubicBezTo>
                <a:lnTo>
                  <a:pt x="3969116" y="1714050"/>
                </a:lnTo>
                <a:lnTo>
                  <a:pt x="134100" y="1714050"/>
                </a:lnTo>
                <a:lnTo>
                  <a:pt x="92237" y="1643427"/>
                </a:lnTo>
                <a:cubicBezTo>
                  <a:pt x="32293" y="1524431"/>
                  <a:pt x="0" y="1397913"/>
                  <a:pt x="0" y="1266738"/>
                </a:cubicBezTo>
                <a:cubicBezTo>
                  <a:pt x="0" y="567138"/>
                  <a:pt x="918536" y="0"/>
                  <a:pt x="2051608" y="0"/>
                </a:cubicBezTo>
                <a:close/>
              </a:path>
            </a:pathLst>
          </a:cu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6427F690-C0CE-4347-9B74-3AB47B8D2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1825" y="341937"/>
            <a:ext cx="8986362" cy="5236485"/>
          </a:xfrm>
        </p:spPr>
        <p:txBody>
          <a:bodyPr anchor="ctr">
            <a:normAutofit/>
          </a:bodyPr>
          <a:lstStyle/>
          <a:p>
            <a:pPr lvl="2"/>
            <a:r>
              <a:rPr lang="fr-FR" sz="1400" b="1" dirty="0"/>
              <a:t>Administrateurs présents :</a:t>
            </a:r>
            <a:br>
              <a:rPr lang="fr-FR" sz="1400" b="1" dirty="0"/>
            </a:br>
            <a:r>
              <a:rPr lang="fr-FR" sz="1400" dirty="0"/>
              <a:t>Dominique </a:t>
            </a:r>
            <a:r>
              <a:rPr lang="fr-FR" sz="1400" dirty="0" err="1"/>
              <a:t>Grandieu</a:t>
            </a:r>
            <a:r>
              <a:rPr lang="fr-FR" sz="1400" dirty="0"/>
              <a:t>, </a:t>
            </a:r>
            <a:br>
              <a:rPr lang="fr-FR" sz="1400" dirty="0"/>
            </a:br>
            <a:r>
              <a:rPr lang="fr-FR" sz="1400" dirty="0"/>
              <a:t>Brigitte </a:t>
            </a:r>
            <a:r>
              <a:rPr lang="fr-FR" sz="1400" dirty="0" err="1"/>
              <a:t>Casucci</a:t>
            </a:r>
            <a:r>
              <a:rPr lang="fr-FR" sz="1400" dirty="0"/>
              <a:t>,</a:t>
            </a:r>
            <a:br>
              <a:rPr lang="fr-FR" sz="1400" dirty="0"/>
            </a:br>
            <a:r>
              <a:rPr lang="fr-FR" sz="1400" dirty="0"/>
              <a:t>Ugo de Luca,</a:t>
            </a:r>
            <a: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fr-FR" sz="1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fr-FR" sz="1400" dirty="0"/>
              <a:t>Jérôme Prévôt,</a:t>
            </a:r>
            <a:br>
              <a:rPr lang="fr-FR" sz="1400" dirty="0"/>
            </a:br>
            <a:r>
              <a:rPr lang="fr-FR" sz="1400" dirty="0"/>
              <a:t>Daniel Gérardin</a:t>
            </a:r>
            <a:br>
              <a:rPr lang="fr-FR" sz="1400" dirty="0"/>
            </a:br>
            <a:r>
              <a:rPr lang="fr-FR" sz="1400" dirty="0"/>
              <a:t>Véronique Hoffmann</a:t>
            </a:r>
            <a:br>
              <a:rPr lang="fr-FR" sz="1400" dirty="0"/>
            </a:br>
            <a:r>
              <a:rPr lang="fr-FR" sz="1400" dirty="0"/>
              <a:t>Lionel Risse</a:t>
            </a:r>
            <a:br>
              <a:rPr lang="fr-FR" sz="1400" dirty="0"/>
            </a:br>
            <a:r>
              <a:rPr lang="fr-FR" sz="1400" dirty="0"/>
              <a:t>Rachel </a:t>
            </a:r>
            <a:r>
              <a:rPr lang="fr-FR" sz="1400" dirty="0" err="1"/>
              <a:t>Grandieu</a:t>
            </a:r>
            <a:r>
              <a:rPr lang="fr-FR" sz="1400" dirty="0"/>
              <a:t>						</a:t>
            </a:r>
            <a:br>
              <a:rPr lang="fr-FR" sz="1400" dirty="0"/>
            </a:br>
            <a:r>
              <a:rPr lang="fr-FR" sz="1400" dirty="0"/>
              <a:t>Claudine Dinant</a:t>
            </a:r>
            <a:br>
              <a:rPr lang="fr-FR" sz="1400" dirty="0"/>
            </a:br>
            <a:r>
              <a:rPr lang="fr-FR" sz="1400" dirty="0" err="1"/>
              <a:t>Marie-jo</a:t>
            </a:r>
            <a:r>
              <a:rPr lang="fr-FR" sz="1400" dirty="0"/>
              <a:t> </a:t>
            </a:r>
            <a:r>
              <a:rPr lang="fr-FR" sz="1400" dirty="0" err="1"/>
              <a:t>Lépicier</a:t>
            </a:r>
            <a:r>
              <a:rPr lang="fr-FR" sz="1400" dirty="0"/>
              <a:t/>
            </a:r>
            <a:br>
              <a:rPr lang="fr-FR" sz="1400" dirty="0"/>
            </a:br>
            <a:r>
              <a:rPr lang="fr-FR" sz="1400" dirty="0"/>
              <a:t>Sven </a:t>
            </a:r>
            <a:r>
              <a:rPr lang="fr-FR" sz="1400" dirty="0" err="1"/>
              <a:t>Majchrzak</a:t>
            </a:r>
            <a:r>
              <a:rPr lang="fr-FR" sz="1800" dirty="0"/>
              <a:t/>
            </a:r>
            <a:br>
              <a:rPr lang="fr-FR" sz="1800" dirty="0"/>
            </a:br>
            <a:r>
              <a:rPr lang="fr-FR" sz="1400" b="1" dirty="0"/>
              <a:t/>
            </a:r>
            <a:br>
              <a:rPr lang="fr-FR" sz="1400" b="1" dirty="0"/>
            </a:br>
            <a:r>
              <a:rPr lang="fr-FR" sz="1400" b="1" dirty="0"/>
              <a:t>Administratrices excusées :</a:t>
            </a:r>
            <a:br>
              <a:rPr lang="fr-FR" sz="1400" b="1" dirty="0"/>
            </a:br>
            <a:r>
              <a:rPr lang="fr-FR" sz="1400" dirty="0"/>
              <a:t>Sandra Paya,</a:t>
            </a:r>
            <a:br>
              <a:rPr lang="fr-FR" sz="1400" dirty="0"/>
            </a:br>
            <a:r>
              <a:rPr lang="fr-FR" sz="1400" dirty="0"/>
              <a:t>Armelle Bernard,</a:t>
            </a:r>
            <a:br>
              <a:rPr lang="fr-FR" sz="1400" dirty="0"/>
            </a:br>
            <a:r>
              <a:rPr lang="fr-FR" sz="1400" dirty="0"/>
              <a:t>Céline Lux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DD98D491-E0E1-F245-9B29-054435E7C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64215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2</a:t>
            </a:fld>
            <a:endParaRPr lang="en-US" dirty="0"/>
          </a:p>
        </p:txBody>
      </p:sp>
      <p:pic>
        <p:nvPicPr>
          <p:cNvPr id="11" name="Image 10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B80933AF-A480-D04C-93D9-8451B770B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5818179D-0B05-4746-AD6A-0FF569DD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ccas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40837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149" y="201458"/>
            <a:ext cx="10364451" cy="1098429"/>
          </a:xfrm>
        </p:spPr>
        <p:txBody>
          <a:bodyPr/>
          <a:lstStyle/>
          <a:p>
            <a:r>
              <a:rPr lang="fr-FR" dirty="0"/>
              <a:t>Ordre du JOUR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238694"/>
            <a:ext cx="10363826" cy="4644581"/>
          </a:xfrm>
        </p:spPr>
        <p:txBody>
          <a:bodyPr>
            <a:normAutofit fontScale="25000" lnSpcReduction="20000"/>
          </a:bodyPr>
          <a:lstStyle/>
          <a:p>
            <a:pPr marL="457200" lvl="1" indent="0">
              <a:buNone/>
            </a:pPr>
            <a:endParaRPr lang="fr-FR" dirty="0"/>
          </a:p>
          <a:p>
            <a:r>
              <a:rPr lang="fr-FR" sz="4900" dirty="0"/>
              <a:t>Ordre du JOUR</a:t>
            </a:r>
          </a:p>
          <a:p>
            <a:endParaRPr lang="fr-FR" sz="4900" dirty="0"/>
          </a:p>
          <a:p>
            <a:pPr marL="0" indent="0">
              <a:buNone/>
            </a:pPr>
            <a:r>
              <a:rPr lang="fr-FR" sz="4900" dirty="0"/>
              <a:t>	- remplacement d'un membre du conseil d'administration du CCAS</a:t>
            </a:r>
          </a:p>
          <a:p>
            <a:pPr marL="0" indent="0">
              <a:buNone/>
            </a:pPr>
            <a:r>
              <a:rPr lang="fr-FR" sz="4900" dirty="0"/>
              <a:t>	- Plan hivernal val de lorraine</a:t>
            </a:r>
          </a:p>
          <a:p>
            <a:pPr marL="0" indent="0">
              <a:buNone/>
            </a:pPr>
            <a:r>
              <a:rPr lang="fr-FR" sz="4900" dirty="0"/>
              <a:t>	-  Convention ANCV/ </a:t>
            </a:r>
            <a:r>
              <a:rPr lang="fr-FR" sz="4900" dirty="0" err="1"/>
              <a:t>Faulx</a:t>
            </a:r>
            <a:r>
              <a:rPr lang="fr-FR" sz="4900" dirty="0"/>
              <a:t> (vacances Séniors)</a:t>
            </a:r>
          </a:p>
          <a:p>
            <a:pPr marL="0" indent="0">
              <a:buNone/>
            </a:pPr>
            <a:r>
              <a:rPr lang="fr-FR" sz="4900" dirty="0"/>
              <a:t>	- échanges sur projet </a:t>
            </a:r>
            <a:r>
              <a:rPr lang="fr-FR" sz="4900" dirty="0" err="1"/>
              <a:t>ehpad</a:t>
            </a:r>
            <a:r>
              <a:rPr lang="fr-FR" sz="4900" dirty="0"/>
              <a:t> /CCAS</a:t>
            </a:r>
          </a:p>
          <a:p>
            <a:pPr marL="0" indent="0">
              <a:buNone/>
            </a:pPr>
            <a:r>
              <a:rPr lang="fr-FR" sz="4900" dirty="0"/>
              <a:t>	- point sur Maison France service </a:t>
            </a:r>
          </a:p>
          <a:p>
            <a:pPr marL="0" indent="0">
              <a:buNone/>
            </a:pPr>
            <a:r>
              <a:rPr lang="fr-FR" sz="4900" dirty="0"/>
              <a:t>	- Ateliers numériques</a:t>
            </a:r>
          </a:p>
          <a:p>
            <a:pPr marL="0" indent="0">
              <a:buNone/>
            </a:pPr>
            <a:r>
              <a:rPr lang="fr-FR" sz="4900" dirty="0"/>
              <a:t>	- action coordonnée d’information </a:t>
            </a:r>
            <a:r>
              <a:rPr lang="fr-FR" sz="4900" dirty="0" err="1"/>
              <a:t>ccas</a:t>
            </a:r>
            <a:r>
              <a:rPr lang="fr-FR" sz="4900" dirty="0"/>
              <a:t> / cap entreprises / FL job  / mission locale</a:t>
            </a:r>
          </a:p>
          <a:p>
            <a:pPr marL="0" indent="0">
              <a:buNone/>
            </a:pPr>
            <a:r>
              <a:rPr lang="fr-FR" sz="4900" dirty="0"/>
              <a:t>	- groupe de travail violences</a:t>
            </a:r>
          </a:p>
          <a:p>
            <a:pPr marL="0" indent="0">
              <a:buNone/>
            </a:pPr>
            <a:r>
              <a:rPr lang="fr-FR" sz="4900" dirty="0"/>
              <a:t>	- </a:t>
            </a:r>
            <a:r>
              <a:rPr lang="fr-FR" sz="4900" dirty="0" smtClean="0"/>
              <a:t>Communication </a:t>
            </a:r>
            <a:r>
              <a:rPr lang="fr-FR" sz="4900" dirty="0"/>
              <a:t>: « Panneau Pocket », Site Internet</a:t>
            </a:r>
          </a:p>
          <a:p>
            <a:pPr marL="0" indent="0">
              <a:buNone/>
            </a:pPr>
            <a:r>
              <a:rPr lang="fr-FR" sz="4900" dirty="0"/>
              <a:t>	- </a:t>
            </a:r>
            <a:r>
              <a:rPr lang="fr-FR" sz="4900" dirty="0" smtClean="0"/>
              <a:t>Vestiaire</a:t>
            </a:r>
            <a:r>
              <a:rPr lang="fr-FR" sz="4900" dirty="0"/>
              <a:t> SOCIAL</a:t>
            </a:r>
          </a:p>
          <a:p>
            <a:pPr marL="0" indent="0">
              <a:buNone/>
            </a:pPr>
            <a:r>
              <a:rPr lang="fr-FR" sz="4900" dirty="0"/>
              <a:t>	- </a:t>
            </a:r>
            <a:r>
              <a:rPr lang="fr-FR" sz="4900" dirty="0" smtClean="0"/>
              <a:t>un </a:t>
            </a:r>
            <a:r>
              <a:rPr lang="fr-FR" sz="4900" dirty="0"/>
              <a:t>point « vaccination »</a:t>
            </a:r>
          </a:p>
          <a:p>
            <a:pPr marL="0" indent="0">
              <a:buNone/>
            </a:pPr>
            <a:endParaRPr lang="fr-FR" sz="4900" dirty="0" smtClean="0"/>
          </a:p>
          <a:p>
            <a:pPr marL="0" indent="0">
              <a:buNone/>
            </a:pPr>
            <a:endParaRPr lang="fr-FR" sz="4900" dirty="0"/>
          </a:p>
          <a:p>
            <a:pPr marL="0" indent="0">
              <a:buNone/>
            </a:pPr>
            <a:r>
              <a:rPr lang="fr-FR" sz="4900" dirty="0"/>
              <a:t>	</a:t>
            </a:r>
          </a:p>
          <a:p>
            <a:pPr marL="914400" lvl="2" indent="0">
              <a:buNone/>
            </a:pPr>
            <a:endParaRPr lang="fr-FR" dirty="0"/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/>
          </a:p>
        </p:txBody>
      </p:sp>
      <p:pic>
        <p:nvPicPr>
          <p:cNvPr id="7" name="Image 6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A76592B0-7C4D-D34E-B8D0-F665575A1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4080257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166CC71-281E-1442-92BB-BD06647CF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730" y="256008"/>
            <a:ext cx="10364451" cy="1098429"/>
          </a:xfrm>
        </p:spPr>
        <p:txBody>
          <a:bodyPr/>
          <a:lstStyle/>
          <a:p>
            <a:r>
              <a:rPr lang="fr-FR" dirty="0"/>
              <a:t>remplacement d'un membre du conseil d'administration du CCAS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E1498D9-223C-7341-A7CC-69E0E8D5419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54437"/>
            <a:ext cx="10363826" cy="4644581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sz="1600" dirty="0"/>
              <a:t>Suite à la démission de madame Céline </a:t>
            </a:r>
            <a:r>
              <a:rPr lang="fr-FR" sz="1600" dirty="0" err="1"/>
              <a:t>Contal</a:t>
            </a:r>
            <a:r>
              <a:rPr lang="fr-FR" sz="1600" dirty="0"/>
              <a:t>,  la candidature de Monsieur Sven </a:t>
            </a:r>
            <a:r>
              <a:rPr lang="fr-FR" sz="1600" dirty="0" err="1"/>
              <a:t>Marjchrzak</a:t>
            </a:r>
            <a:r>
              <a:rPr lang="fr-FR" sz="1600" dirty="0"/>
              <a:t> a été retenue par le </a:t>
            </a:r>
            <a:r>
              <a:rPr lang="fr-FR" sz="1600" dirty="0" err="1"/>
              <a:t>consEIl</a:t>
            </a:r>
            <a:r>
              <a:rPr lang="fr-FR" sz="1600" dirty="0"/>
              <a:t> municipal.</a:t>
            </a:r>
          </a:p>
          <a:p>
            <a:pPr marL="0" indent="0">
              <a:buNone/>
            </a:pPr>
            <a:endParaRPr lang="fr-FR" sz="1600" dirty="0"/>
          </a:p>
          <a:p>
            <a:pPr marL="0" indent="0">
              <a:buNone/>
            </a:pPr>
            <a:r>
              <a:rPr lang="fr-FR" sz="1600" dirty="0"/>
              <a:t>Monsieur Sven </a:t>
            </a:r>
            <a:r>
              <a:rPr lang="fr-FR" sz="1600" dirty="0" err="1"/>
              <a:t>Marjchrzak</a:t>
            </a:r>
            <a:r>
              <a:rPr lang="fr-FR" sz="1600" dirty="0"/>
              <a:t> est élu administrateur au CA du CCAS de </a:t>
            </a:r>
            <a:r>
              <a:rPr lang="fr-FR" sz="1600" dirty="0" err="1"/>
              <a:t>faulx</a:t>
            </a:r>
            <a:r>
              <a:rPr lang="fr-FR" sz="1600" dirty="0"/>
              <a:t>.</a:t>
            </a:r>
          </a:p>
          <a:p>
            <a:pPr marL="0" indent="0">
              <a:buNone/>
            </a:pPr>
            <a:endParaRPr lang="fr-FR" sz="1600" dirty="0"/>
          </a:p>
          <a:p>
            <a:pPr marL="0" indent="0">
              <a:buNone/>
            </a:pPr>
            <a:r>
              <a:rPr lang="fr-FR" sz="1600" dirty="0"/>
              <a:t>Après la réunion, il a été convenu que Sven </a:t>
            </a:r>
            <a:r>
              <a:rPr lang="fr-FR" sz="1600" dirty="0" err="1"/>
              <a:t>Marjchrzak</a:t>
            </a:r>
            <a:r>
              <a:rPr lang="fr-FR" sz="1600" dirty="0"/>
              <a:t> rejoint les groupes « accompagnement social des familles, domiciliation et </a:t>
            </a:r>
            <a:r>
              <a:rPr lang="fr-FR" sz="1600" dirty="0" err="1"/>
              <a:t>ctasf</a:t>
            </a:r>
            <a:r>
              <a:rPr lang="fr-FR" sz="1600" dirty="0"/>
              <a:t> », « Perte autonomie, isolement des personnes âgées, Retraite et Bien vieillir » et « Comité de pilotage séniors en vacances ». </a:t>
            </a:r>
          </a:p>
          <a:p>
            <a:pPr marL="0" indent="0">
              <a:buNone/>
            </a:pPr>
            <a:r>
              <a:rPr lang="fr-FR" sz="1600" b="1" dirty="0"/>
              <a:t>Merci aux référents d’associer Sven </a:t>
            </a:r>
            <a:r>
              <a:rPr lang="fr-FR" sz="1600" b="1" dirty="0" err="1"/>
              <a:t>Marjchrzak</a:t>
            </a:r>
            <a:r>
              <a:rPr lang="fr-FR" sz="1600" b="1" dirty="0"/>
              <a:t> aux travaux des groupes </a:t>
            </a:r>
          </a:p>
          <a:p>
            <a:pPr marL="914400" lvl="2" indent="0">
              <a:buNone/>
            </a:pPr>
            <a:endParaRPr lang="fr-FR" dirty="0">
              <a:solidFill>
                <a:schemeClr val="bg1"/>
              </a:solidFill>
            </a:endParaRPr>
          </a:p>
          <a:p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EEFAF7A1-0367-FC4C-A7C4-4E93FD9EB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/>
          </a:p>
        </p:txBody>
      </p:sp>
      <p:pic>
        <p:nvPicPr>
          <p:cNvPr id="7" name="Image 6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A76592B0-7C4D-D34E-B8D0-F665575A1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B5DC36CE-B8D1-3743-8569-DA2DAF092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13085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0842" y="498014"/>
            <a:ext cx="10364451" cy="1596177"/>
          </a:xfrm>
        </p:spPr>
        <p:txBody>
          <a:bodyPr/>
          <a:lstStyle/>
          <a:p>
            <a:r>
              <a:rPr lang="fr-FR" dirty="0"/>
              <a:t>PLAN hivernal val de lorraine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20721" y="1716946"/>
            <a:ext cx="10363826" cy="4434472"/>
          </a:xfrm>
        </p:spPr>
        <p:txBody>
          <a:bodyPr>
            <a:normAutofit fontScale="85000" lnSpcReduction="20000"/>
          </a:bodyPr>
          <a:lstStyle/>
          <a:p>
            <a:pPr marL="457200" lvl="1" indent="0">
              <a:buNone/>
            </a:pPr>
            <a:r>
              <a:rPr lang="fr-FR" dirty="0"/>
              <a:t>Pour un partenaire ou un ménage, possibilité de solliciter :</a:t>
            </a:r>
          </a:p>
          <a:p>
            <a:pPr marL="457200" lvl="1" indent="0">
              <a:buNone/>
            </a:pPr>
            <a:endParaRPr lang="fr-F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fr-FR" sz="1400" dirty="0"/>
          </a:p>
          <a:p>
            <a:pPr algn="just">
              <a:buFont typeface="Wingdings" panose="05000000000000000000" pitchFamily="2" charset="2"/>
              <a:buChar char="§"/>
            </a:pPr>
            <a:endParaRPr lang="fr-FR" sz="1400" dirty="0"/>
          </a:p>
          <a:p>
            <a:pPr algn="just">
              <a:buFont typeface="Wingdings" panose="05000000000000000000" pitchFamily="2" charset="2"/>
              <a:buChar char="§"/>
            </a:pPr>
            <a:endParaRPr lang="fr-FR" sz="14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fr-FR" sz="1400" dirty="0"/>
              <a:t>Lien entre le 115, le </a:t>
            </a:r>
            <a:r>
              <a:rPr lang="fr-FR" sz="1400" u="sng" dirty="0"/>
              <a:t>commissariat de Pont-à-Mousson </a:t>
            </a:r>
            <a:r>
              <a:rPr lang="fr-FR" sz="1400" dirty="0"/>
              <a:t>(tel : 03.83.80.40.80) et les </a:t>
            </a:r>
            <a:r>
              <a:rPr lang="fr-FR" sz="1400" u="sng" dirty="0"/>
              <a:t>brigades de gendarmerie </a:t>
            </a:r>
            <a:r>
              <a:rPr lang="fr-FR" sz="1400" dirty="0"/>
              <a:t>concernées.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fr-FR" sz="1400" dirty="0"/>
              <a:t>Possibilité de proposer un </a:t>
            </a:r>
            <a:r>
              <a:rPr lang="fr-FR" sz="1400" b="1" dirty="0"/>
              <a:t>dépannage sur le territoire ou sur la métropole de Nancy </a:t>
            </a:r>
            <a:r>
              <a:rPr lang="fr-FR" sz="1400" dirty="0"/>
              <a:t>en fonction de la situation et des disponibilités.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decembre</a:t>
            </a:r>
            <a:r>
              <a:rPr lang="en-US" dirty="0"/>
              <a:t> 2021</a:t>
            </a:r>
          </a:p>
        </p:txBody>
      </p:sp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xmlns="" id="{86B39E9F-558E-C149-9B7F-D98016874B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938481"/>
              </p:ext>
            </p:extLst>
          </p:nvPr>
        </p:nvGraphicFramePr>
        <p:xfrm>
          <a:off x="881687" y="2217936"/>
          <a:ext cx="10299700" cy="2685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9850">
                  <a:extLst>
                    <a:ext uri="{9D8B030D-6E8A-4147-A177-3AD203B41FA5}">
                      <a16:colId xmlns:a16="http://schemas.microsoft.com/office/drawing/2014/main" xmlns="" val="656800536"/>
                    </a:ext>
                  </a:extLst>
                </a:gridCol>
                <a:gridCol w="5149850">
                  <a:extLst>
                    <a:ext uri="{9D8B030D-6E8A-4147-A177-3AD203B41FA5}">
                      <a16:colId xmlns:a16="http://schemas.microsoft.com/office/drawing/2014/main" xmlns="" val="576121174"/>
                    </a:ext>
                  </a:extLst>
                </a:gridCol>
              </a:tblGrid>
              <a:tr h="518775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EN JOURNEE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EN SOIREE, WE et JOURS FERIES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81518546"/>
                  </a:ext>
                </a:extLst>
              </a:tr>
              <a:tr h="81143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fr-FR" b="1" dirty="0"/>
                        <a:t>SAO</a:t>
                      </a:r>
                      <a:r>
                        <a:rPr lang="fr-FR" b="1" baseline="0" dirty="0"/>
                        <a:t> VAL DE LORRAINE</a:t>
                      </a:r>
                    </a:p>
                    <a:p>
                      <a:pPr algn="ctr">
                        <a:lnSpc>
                          <a:spcPct val="120000"/>
                        </a:lnSpc>
                      </a:pPr>
                      <a:r>
                        <a:rPr lang="fr-FR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03.83.94.01.00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/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(115 si fermeture exceptionnelle)</a:t>
                      </a:r>
                    </a:p>
                    <a:p>
                      <a:pPr algn="ctr"/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b="1" dirty="0"/>
                    </a:p>
                    <a:p>
                      <a:pPr algn="ctr"/>
                      <a:r>
                        <a:rPr lang="fr-FR" b="1" dirty="0"/>
                        <a:t>115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5676558"/>
                  </a:ext>
                </a:extLst>
              </a:tr>
              <a:tr h="612992">
                <a:tc>
                  <a:txBody>
                    <a:bodyPr/>
                    <a:lstStyle/>
                    <a:p>
                      <a:pPr algn="ctr"/>
                      <a:r>
                        <a:rPr lang="fr-FR" sz="1700" dirty="0"/>
                        <a:t>lundi – jeudi : 9h -18h </a:t>
                      </a:r>
                    </a:p>
                    <a:p>
                      <a:pPr algn="ctr"/>
                      <a:r>
                        <a:rPr lang="fr-FR" sz="1700" dirty="0"/>
                        <a:t>vendredi :</a:t>
                      </a:r>
                      <a:r>
                        <a:rPr lang="fr-FR" sz="1700" baseline="0" dirty="0"/>
                        <a:t> 9h -</a:t>
                      </a:r>
                      <a:r>
                        <a:rPr lang="fr-FR" sz="1700" dirty="0"/>
                        <a:t>17h30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700" dirty="0"/>
                        <a:t>Lundi – jeudi : à partir de 18h</a:t>
                      </a:r>
                    </a:p>
                    <a:p>
                      <a:pPr algn="ctr"/>
                      <a:r>
                        <a:rPr lang="fr-FR" sz="1700" dirty="0"/>
                        <a:t>Vendredi : à partir de 17h30</a:t>
                      </a:r>
                    </a:p>
                    <a:p>
                      <a:pPr algn="ctr"/>
                      <a:r>
                        <a:rPr lang="fr-FR" sz="1700" dirty="0"/>
                        <a:t>WE et jours fériés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2807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9929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0842" y="498014"/>
            <a:ext cx="10364451" cy="1596177"/>
          </a:xfrm>
        </p:spPr>
        <p:txBody>
          <a:bodyPr/>
          <a:lstStyle/>
          <a:p>
            <a:r>
              <a:rPr lang="fr-FR" dirty="0"/>
              <a:t>Convention ANCV/ </a:t>
            </a:r>
            <a:r>
              <a:rPr lang="fr-FR" dirty="0" err="1"/>
              <a:t>Faulx</a:t>
            </a:r>
            <a:r>
              <a:rPr lang="fr-FR" dirty="0"/>
              <a:t> (vacances Seniors)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20721" y="1491807"/>
            <a:ext cx="10363826" cy="4271684"/>
          </a:xfrm>
        </p:spPr>
        <p:txBody>
          <a:bodyPr>
            <a:normAutofit fontScale="250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Référents : Claudine dinant et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marie-jo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L’enregistrement des pré inscriptions est en cours sur les communes de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Faulx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et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Custines</a:t>
            </a: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la convention ANCV – CCAS de FAULX sera signée début janvier 2022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Les décisions </a:t>
            </a:r>
            <a:r>
              <a:rPr lang="fr-FR" sz="4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organisationnelLes</a:t>
            </a:r>
            <a:r>
              <a:rPr lang="fr-F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et les tarifications seront alors présentées aux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ccas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de Custines, Malleloy et </a:t>
            </a:r>
            <a:r>
              <a:rPr lang="fr-FR" sz="4800" dirty="0" err="1">
                <a:latin typeface="Arial" panose="020B0604020202020204" pitchFamily="34" charset="0"/>
                <a:cs typeface="Arial" panose="020B0604020202020204" pitchFamily="34" charset="0"/>
              </a:rPr>
              <a:t>montenoy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 et à la résidence des Hêtres,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Réunion du comité </a:t>
            </a:r>
            <a:r>
              <a:rPr lang="fr-FR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de pilotage </a:t>
            </a: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pour Communication à organiser par le groupe de travail afin de relancer éventuellement les inscriptions avant le 10 janvier.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4800" dirty="0">
                <a:latin typeface="Arial" panose="020B0604020202020204" pitchFamily="34" charset="0"/>
                <a:cs typeface="Arial" panose="020B0604020202020204" pitchFamily="34" charset="0"/>
              </a:rPr>
              <a:t>Une réunion des participants au voyage sera organisée peu avant le départ pour leur faire connaître les modalités pratiques du séjour.</a:t>
            </a:r>
          </a:p>
          <a:p>
            <a:pPr marL="457200" lvl="1" indent="0">
              <a:buNone/>
            </a:pPr>
            <a:endParaRPr lang="fr-FR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2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FR"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decembre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90903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>
            <a:normAutofit/>
          </a:bodyPr>
          <a:lstStyle/>
          <a:p>
            <a:r>
              <a:rPr lang="fr-FR" dirty="0"/>
              <a:t>projet 2022 </a:t>
            </a:r>
            <a:br>
              <a:rPr lang="fr-FR" dirty="0"/>
            </a:br>
            <a:r>
              <a:rPr lang="fr-FR" dirty="0" err="1"/>
              <a:t>residence</a:t>
            </a:r>
            <a:r>
              <a:rPr lang="fr-FR" dirty="0"/>
              <a:t> les hêtres /CCAS – commission seniors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062757"/>
            <a:ext cx="10363826" cy="3424107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Référents : DOMINIQUE GRANDIEU, Ugo de Luca,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brigitte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, Sven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Majchrzak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i="1" u="sng" dirty="0">
                <a:latin typeface="Arial" panose="020B0604020202020204" pitchFamily="34" charset="0"/>
                <a:cs typeface="Arial" panose="020B0604020202020204" pitchFamily="34" charset="0"/>
              </a:rPr>
              <a:t>Un CCAS au cœur du lien social, Une résidence ouverte sur l’extérieur</a:t>
            </a: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des actions d’échanges entre les résidents et les habitants de la commune doivent se </a:t>
            </a:r>
            <a:r>
              <a:rPr lang="fr-FR" sz="1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mettre </a:t>
            </a: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en place notamment dans le cadre d’un atelier de travaux manuels.</a:t>
            </a:r>
          </a:p>
          <a:p>
            <a:pPr marL="457200" lvl="1" indent="0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Négociation reste à venir d’un projet en partenariat entre la résidence, le </a:t>
            </a:r>
            <a:r>
              <a:rPr lang="fr-FR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ccas</a:t>
            </a: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 et le foyer rural,</a:t>
            </a: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décembre2021</a:t>
            </a:r>
          </a:p>
        </p:txBody>
      </p:sp>
    </p:spTree>
    <p:extLst>
      <p:ext uri="{BB962C8B-B14F-4D97-AF65-F5344CB8AC3E}">
        <p14:creationId xmlns:p14="http://schemas.microsoft.com/office/powerpoint/2010/main" val="25119442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/>
              <a:t>point sur Maison France services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81851"/>
            <a:ext cx="10363826" cy="440142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ugo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Brigitte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La labellisation de la Maison France Services du Bassin de Pompey a été obtenue et le comité stratégique de la communauté de communes a validé son fonctionnement.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L’espace Maison France services est ouvert à Pompey.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La permanence prévue à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Malleloy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tous les mercredis fonctionnera dans le courant du mois de Janvier 2022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L’information a été diffusée aux habitants de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Faulx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sur panneau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pocket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Cf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document ci joint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17925293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/>
              <a:t>Ateliers numériques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81851"/>
            <a:ext cx="10363826" cy="440142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ugo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Brigitte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Les ateliers numériques (inter communaux possibles) seront organisés à partir de janvier 2022,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Une réunion d’information de la population se tiendra le 11 janvier 2022 à 9h30 à la salle des fêtes de 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faulx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Les inscriptions seront possibles sur place à la suite de l’intervention du Conseiller Numérique du Bassin de Pompey.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 Conseiller Numérique présentera L’organisation des ateliers (</a:t>
            </a:r>
            <a:r>
              <a:rPr lang="fr-FR" sz="1200" dirty="0" err="1">
                <a:latin typeface="Arial" panose="020B0604020202020204" pitchFamily="34" charset="0"/>
                <a:cs typeface="Arial" panose="020B0604020202020204" pitchFamily="34" charset="0"/>
              </a:rPr>
              <a:t>cf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 diapo suivante)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Les invitations/flyers  seront diffusés entre le 3 et le 5 janvier. </a:t>
            </a: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3961761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560" y="609600"/>
            <a:ext cx="10364451" cy="1596177"/>
          </a:xfrm>
        </p:spPr>
        <p:txBody>
          <a:bodyPr/>
          <a:lstStyle/>
          <a:p>
            <a:r>
              <a:rPr lang="fr-FR" dirty="0"/>
              <a:t>Ateliers numériques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481851"/>
            <a:ext cx="10363826" cy="4401424"/>
          </a:xfrm>
        </p:spPr>
        <p:txBody>
          <a:bodyPr>
            <a:noAutofit/>
          </a:bodyPr>
          <a:lstStyle/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ugo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luca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Brigitte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casucci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  <p:pic>
        <p:nvPicPr>
          <p:cNvPr id="9" name="Image 8" descr="Une image contenant texte, moniteur, équipement électronique, signe&#10;&#10;Description générée automatiquement">
            <a:extLst>
              <a:ext uri="{FF2B5EF4-FFF2-40B4-BE49-F238E27FC236}">
                <a16:creationId xmlns:a16="http://schemas.microsoft.com/office/drawing/2014/main" xmlns="" id="{302664E8-EC13-1F48-93A2-B71CD0854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9480" y="2129576"/>
            <a:ext cx="7355957" cy="389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61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1" cy="780789"/>
          </a:xfrm>
        </p:spPr>
        <p:txBody>
          <a:bodyPr>
            <a:normAutofit fontScale="90000"/>
          </a:bodyPr>
          <a:lstStyle/>
          <a:p>
            <a:r>
              <a:rPr lang="fr-FR" sz="2800" dirty="0"/>
              <a:t>action coordonnée d’information </a:t>
            </a:r>
            <a:r>
              <a:rPr lang="fr-FR" sz="2800" dirty="0" err="1"/>
              <a:t>ccas</a:t>
            </a:r>
            <a:r>
              <a:rPr lang="fr-FR" sz="2800" dirty="0"/>
              <a:t> / cap entreprises / FL job  FL JOB / mission locale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11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7DB8D765-6E43-994C-92C6-389F7795F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261883F4-7D52-8844-8DAB-E57320B7D2D8}"/>
              </a:ext>
            </a:extLst>
          </p:cNvPr>
          <p:cNvSpPr txBox="1"/>
          <p:nvPr/>
        </p:nvSpPr>
        <p:spPr>
          <a:xfrm>
            <a:off x="710483" y="1098908"/>
            <a:ext cx="1018563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Référent : Ugo de Luca</a:t>
            </a:r>
          </a:p>
          <a:p>
            <a:endParaRPr lang="fr-FR" b="1" dirty="0"/>
          </a:p>
          <a:p>
            <a:r>
              <a:rPr lang="fr-FR" b="1" dirty="0"/>
              <a:t>Les Centres Communaux d’Action Sociale des communes de </a:t>
            </a:r>
            <a:r>
              <a:rPr lang="fr-FR" b="1" dirty="0" err="1"/>
              <a:t>Faulx</a:t>
            </a:r>
            <a:r>
              <a:rPr lang="fr-FR" b="1" dirty="0"/>
              <a:t>, </a:t>
            </a:r>
            <a:r>
              <a:rPr lang="fr-FR" b="1" dirty="0" err="1"/>
              <a:t>Custines</a:t>
            </a:r>
            <a:r>
              <a:rPr lang="fr-FR" b="1" dirty="0"/>
              <a:t>, </a:t>
            </a:r>
            <a:r>
              <a:rPr lang="fr-FR" b="1" dirty="0" err="1"/>
              <a:t>Malleloy</a:t>
            </a:r>
            <a:r>
              <a:rPr lang="fr-FR" b="1" dirty="0"/>
              <a:t> et de </a:t>
            </a:r>
            <a:r>
              <a:rPr lang="fr-FR" b="1" dirty="0" err="1"/>
              <a:t>Montenoy</a:t>
            </a:r>
            <a:r>
              <a:rPr lang="fr-FR" dirty="0"/>
              <a:t> invitent les habitants du Val de la </a:t>
            </a:r>
            <a:r>
              <a:rPr lang="fr-FR" dirty="0" err="1"/>
              <a:t>Mauchère</a:t>
            </a:r>
            <a:r>
              <a:rPr lang="fr-FR" dirty="0"/>
              <a:t> à la première rencontre Information sur l’Emploi organisée sur ce territoire. </a:t>
            </a:r>
          </a:p>
          <a:p>
            <a:r>
              <a:rPr lang="fr-FR" dirty="0"/>
              <a:t> </a:t>
            </a:r>
          </a:p>
          <a:p>
            <a:r>
              <a:rPr lang="fr-FR" dirty="0"/>
              <a:t>Le Service intercommunal de l’emploi (FL Job), la Mission Locale du Val de Lorraine et Cap Entreprises Val de Lorraine présenteront leur offre de services gratuite et répondront aux questions.</a:t>
            </a:r>
          </a:p>
          <a:p>
            <a:endParaRPr lang="fr-FR" dirty="0"/>
          </a:p>
          <a:p>
            <a:r>
              <a:rPr lang="fr-FR" dirty="0"/>
              <a:t>Des rendez-vous personnalisés seront possibles, à la suite des conférences, avec les professionnels des différentes structures.</a:t>
            </a:r>
          </a:p>
          <a:p>
            <a:endParaRPr lang="fr-FR" dirty="0"/>
          </a:p>
          <a:p>
            <a:r>
              <a:rPr lang="fr-FR" dirty="0"/>
              <a:t>La rencontre se tiendra le 18 janvier 2022 à la salle des fêtes de </a:t>
            </a:r>
            <a:r>
              <a:rPr lang="fr-FR" dirty="0" err="1"/>
              <a:t>Faulx</a:t>
            </a:r>
            <a:r>
              <a:rPr lang="fr-FR" dirty="0"/>
              <a:t> à 9h30.</a:t>
            </a:r>
          </a:p>
          <a:p>
            <a:endParaRPr lang="fr-FR" dirty="0"/>
          </a:p>
          <a:p>
            <a:r>
              <a:rPr lang="fr-FR" dirty="0"/>
              <a:t>Les invitations seront diffusées par distribution entre le 3 et le 5 janvier.</a:t>
            </a:r>
          </a:p>
          <a:p>
            <a:endParaRPr lang="fr-FR" dirty="0"/>
          </a:p>
          <a:p>
            <a:r>
              <a:rPr lang="fr-FR" dirty="0"/>
              <a:t>Participation validée des services municipaux à l’installation de la salle le 17 Janvier.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3441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5CEC660-E7D2-8541-976E-0A8BA20A9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70538"/>
            <a:ext cx="10364451" cy="512823"/>
          </a:xfrm>
        </p:spPr>
        <p:txBody>
          <a:bodyPr>
            <a:normAutofit/>
          </a:bodyPr>
          <a:lstStyle/>
          <a:p>
            <a:r>
              <a:rPr lang="fr-FR" sz="2800" dirty="0"/>
              <a:t>Groupe de travail violences intra familiales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513B818-2C39-D84B-A4B9-0A65D643150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701864"/>
            <a:ext cx="10363826" cy="4057228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375C51C4-2470-6345-82FF-448229984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12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7DB8D765-6E43-994C-92C6-389F7795F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66F05C37-6596-1043-8566-E89F0889A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décembre2021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xmlns="" id="{AA832F42-3C67-454C-9DB3-20F14C4C446F}"/>
              </a:ext>
            </a:extLst>
          </p:cNvPr>
          <p:cNvSpPr txBox="1"/>
          <p:nvPr/>
        </p:nvSpPr>
        <p:spPr>
          <a:xfrm>
            <a:off x="1322636" y="2304789"/>
            <a:ext cx="811236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Référent : Jérôme </a:t>
            </a:r>
            <a:r>
              <a:rPr lang="fr-FR" dirty="0" err="1"/>
              <a:t>Prévot</a:t>
            </a:r>
            <a:r>
              <a:rPr lang="fr-FR" dirty="0"/>
              <a:t>, Brigitte </a:t>
            </a:r>
            <a:r>
              <a:rPr lang="fr-FR" dirty="0" err="1"/>
              <a:t>Casucci</a:t>
            </a:r>
            <a:endParaRPr lang="fr-FR" dirty="0"/>
          </a:p>
          <a:p>
            <a:endParaRPr lang="fr-FR" dirty="0"/>
          </a:p>
          <a:p>
            <a:r>
              <a:rPr lang="fr-FR" dirty="0"/>
              <a:t>Point sur les permanences mises en place et sur la communication de celles-ci dans Info </a:t>
            </a:r>
            <a:r>
              <a:rPr lang="fr-FR" dirty="0" err="1"/>
              <a:t>Faulx</a:t>
            </a:r>
            <a:r>
              <a:rPr lang="fr-FR" dirty="0"/>
              <a:t>. Les infos seront reprises sur le site internet de la commune.</a:t>
            </a:r>
          </a:p>
          <a:p>
            <a:endParaRPr lang="fr-FR" dirty="0"/>
          </a:p>
          <a:p>
            <a:r>
              <a:rPr lang="fr-FR" u="sng" dirty="0"/>
              <a:t>Modalités d’interventions des membres du CCAS dans ce domaine</a:t>
            </a:r>
            <a:r>
              <a:rPr lang="fr-FR" dirty="0"/>
              <a:t> :</a:t>
            </a:r>
          </a:p>
          <a:p>
            <a:r>
              <a:rPr lang="fr-FR" dirty="0"/>
              <a:t>Les membres du </a:t>
            </a:r>
            <a:r>
              <a:rPr lang="fr-FR" dirty="0" err="1"/>
              <a:t>ccas</a:t>
            </a:r>
            <a:r>
              <a:rPr lang="fr-FR" dirty="0"/>
              <a:t> saisis doivent informer immédiatement le maire pour signalement d’une situation de violence aux autorités ou/et aux associations spécialisées</a:t>
            </a:r>
          </a:p>
          <a:p>
            <a:endParaRPr lang="fr-FR" dirty="0"/>
          </a:p>
          <a:p>
            <a:r>
              <a:rPr lang="fr-FR" dirty="0"/>
              <a:t>A titre personnel, chaque citoyen est libre se procéder lui-même une situation conflictuelle.</a:t>
            </a:r>
          </a:p>
        </p:txBody>
      </p:sp>
    </p:spTree>
    <p:extLst>
      <p:ext uri="{BB962C8B-B14F-4D97-AF65-F5344CB8AC3E}">
        <p14:creationId xmlns:p14="http://schemas.microsoft.com/office/powerpoint/2010/main" val="1635950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21" y="222838"/>
            <a:ext cx="10364451" cy="1213470"/>
          </a:xfrm>
        </p:spPr>
        <p:txBody>
          <a:bodyPr/>
          <a:lstStyle/>
          <a:p>
            <a:r>
              <a:rPr lang="fr-FR" dirty="0">
                <a:cs typeface="Arial" panose="020B0604020202020204" pitchFamily="34" charset="0"/>
              </a:rPr>
              <a:t>Projet </a:t>
            </a:r>
            <a:r>
              <a:rPr lang="fr-FR" dirty="0"/>
              <a:t>Communication : « Panneau Pocket », Site Internet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0109" y="1424736"/>
            <a:ext cx="11047599" cy="482366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Référents :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rachel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grandieu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armelle</a:t>
            </a:r>
            <a:r>
              <a:rPr lang="fr-FR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bernard</a:t>
            </a:r>
            <a:endParaRPr lang="fr-FR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Statistiques panneau </a:t>
            </a:r>
            <a:r>
              <a:rPr lang="fr-FR" sz="1200" i="1" dirty="0" err="1">
                <a:latin typeface="Arial" panose="020B0604020202020204" pitchFamily="34" charset="0"/>
                <a:cs typeface="Arial" panose="020B0604020202020204" pitchFamily="34" charset="0"/>
              </a:rPr>
              <a:t>pocket</a:t>
            </a: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 à diffuser régulièrement pour relancer de nouvelles  inscriptions</a:t>
            </a:r>
          </a:p>
          <a:p>
            <a:pPr marL="457200" lvl="1" indent="0" algn="just">
              <a:buNone/>
            </a:pPr>
            <a:endParaRPr lang="fr-FR" sz="12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200" i="1" dirty="0">
                <a:latin typeface="Arial" panose="020B0604020202020204" pitchFamily="34" charset="0"/>
                <a:cs typeface="Arial" panose="020B0604020202020204" pitchFamily="34" charset="0"/>
              </a:rPr>
              <a:t>Modernisation toujours en cours de réflexion par le conseil municipal</a:t>
            </a:r>
          </a:p>
          <a:p>
            <a:pPr marL="457200" lvl="1" indent="0" algn="just">
              <a:buNone/>
            </a:pPr>
            <a:endParaRPr lang="fr-FR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13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3319976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C89DCE-DF84-D04E-9546-ACABB5660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210283"/>
          </a:xfrm>
        </p:spPr>
        <p:txBody>
          <a:bodyPr/>
          <a:lstStyle/>
          <a:p>
            <a:r>
              <a:rPr lang="fr-FR" dirty="0"/>
              <a:t>vestiaire social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7A0D875F-D508-1E4D-A7C2-AB77840A6AA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0110" y="1733972"/>
            <a:ext cx="10363826" cy="3424107"/>
          </a:xfrm>
        </p:spPr>
        <p:txBody>
          <a:bodyPr>
            <a:normAutofit fontScale="62500" lnSpcReduction="20000"/>
          </a:bodyPr>
          <a:lstStyle/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457200" lvl="1" indent="0">
              <a:buNone/>
            </a:pP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Référent : Daniel Gérardin avec marie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jo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lepicier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et Véronique </a:t>
            </a:r>
            <a:r>
              <a:rPr lang="fr-FR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hoffmann</a:t>
            </a:r>
            <a:r>
              <a:rPr lang="fr-FR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LE FONCTIONNEMENT DU VESTIAIRE DONNE SATISFACTION ET RÉPOND AUX DIFFÉRENTES ATTENTES assez peu nombreuses actuellement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ELARGISSEMENT DE LA PROPOSITION  a été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effectué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À UNE POPULATION PLUS LARGE AVEC DEMANDE DE RENDEZ-VOUS PAR MAIL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 ADRESSER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À LA MAIRIE POUR PRISE DE CONTACT. 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INFO DANS PANNEAU POCKET a été diffusée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Réflexion en cours autour </a:t>
            </a:r>
            <a:r>
              <a:rPr lang="fr-F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la mise à disposition de certains produits aux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ccas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de la vallée de la </a:t>
            </a:r>
            <a:r>
              <a:rPr lang="fr-FR" sz="1400" dirty="0" err="1">
                <a:latin typeface="Arial" panose="020B0604020202020204" pitchFamily="34" charset="0"/>
                <a:cs typeface="Arial" panose="020B0604020202020204" pitchFamily="34" charset="0"/>
              </a:rPr>
              <a:t>mauchère</a:t>
            </a: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 ou/et à des associations</a:t>
            </a:r>
          </a:p>
          <a:p>
            <a:pPr marL="457200" lvl="1" indent="0">
              <a:buNone/>
            </a:pP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sz="1400" dirty="0">
                <a:latin typeface="Arial" panose="020B0604020202020204" pitchFamily="34" charset="0"/>
                <a:cs typeface="Arial" panose="020B0604020202020204" pitchFamily="34" charset="0"/>
              </a:rPr>
              <a:t>UN NOUVEAU POINT SERA EFFECTUÉ À LA PROCHAINE RÉUNION.</a:t>
            </a:r>
          </a:p>
          <a:p>
            <a:pPr marL="457200" lvl="1" indent="0">
              <a:buNone/>
            </a:pPr>
            <a:endParaRPr lang="fr-FR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None/>
            </a:pPr>
            <a:r>
              <a:rPr lang="fr-FR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fr-F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AC2F5B9-D4AA-C946-A72B-59B61D0ED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14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4262607F-2717-7648-99F2-628A42E040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41699" y="329218"/>
            <a:ext cx="1664475" cy="1337128"/>
          </a:xfrm>
          <a:prstGeom prst="rect">
            <a:avLst/>
          </a:prstGeom>
        </p:spPr>
      </p:pic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xmlns="" id="{0038FB0B-2F10-7444-841F-6398CC41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4194531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F1A9BB2C-E71C-064E-8205-8BE84B177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31796"/>
            <a:ext cx="10364451" cy="865518"/>
          </a:xfrm>
        </p:spPr>
        <p:txBody>
          <a:bodyPr/>
          <a:lstStyle/>
          <a:p>
            <a:r>
              <a:rPr lang="fr-FR" dirty="0"/>
              <a:t>Point « vaccination »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63BA6CA4-D793-6644-B34A-CA57F8CA5DE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568924"/>
            <a:ext cx="10363826" cy="4222276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sz="1400" dirty="0"/>
              <a:t>Référente : Brigitte </a:t>
            </a:r>
            <a:r>
              <a:rPr lang="fr-FR" sz="1400" dirty="0" err="1"/>
              <a:t>Casucci</a:t>
            </a:r>
            <a:endParaRPr lang="fr-FR" sz="1400" dirty="0"/>
          </a:p>
          <a:p>
            <a:pPr>
              <a:buFontTx/>
              <a:buChar char="-"/>
            </a:pPr>
            <a:endParaRPr lang="fr-FR" sz="1400" dirty="0"/>
          </a:p>
          <a:p>
            <a:pPr>
              <a:buFontTx/>
              <a:buChar char="-"/>
            </a:pPr>
            <a:endParaRPr lang="fr-FR" sz="1400" dirty="0"/>
          </a:p>
          <a:p>
            <a:pPr marL="0" indent="0">
              <a:buNone/>
            </a:pPr>
            <a:r>
              <a:rPr lang="fr-FR" sz="1400" dirty="0"/>
              <a:t>La campagne de vaccination, initiée par le Docteur </a:t>
            </a:r>
            <a:r>
              <a:rPr lang="fr-FR" sz="1400" dirty="0" err="1"/>
              <a:t>Retournay</a:t>
            </a:r>
            <a:r>
              <a:rPr lang="fr-FR" sz="1400" dirty="0"/>
              <a:t> en partenariat avec le CCAS, se poursuit.</a:t>
            </a:r>
          </a:p>
          <a:p>
            <a:pPr marL="0" indent="0">
              <a:buNone/>
            </a:pPr>
            <a:r>
              <a:rPr lang="fr-FR" sz="1400" dirty="0"/>
              <a:t>Des listes d’inscrits sont transmises chaque semaine au cabinet médical</a:t>
            </a:r>
          </a:p>
          <a:p>
            <a:pPr marL="0" indent="0">
              <a:buNone/>
            </a:pPr>
            <a:r>
              <a:rPr lang="fr-FR" sz="1400" dirty="0"/>
              <a:t>Les vaccinations ont lieu principalement au cabinet du médecin.</a:t>
            </a:r>
          </a:p>
          <a:p>
            <a:pPr marL="0" indent="0">
              <a:buNone/>
            </a:pPr>
            <a:r>
              <a:rPr lang="fr-FR" sz="1400" dirty="0"/>
              <a:t>Une augmentation du délai aurait été observée depuis ces dernières semaines.</a:t>
            </a:r>
            <a:br>
              <a:rPr lang="fr-FR" sz="1400" dirty="0"/>
            </a:br>
            <a:endParaRPr lang="fr-FR" sz="1400" dirty="0"/>
          </a:p>
          <a:p>
            <a:pPr marL="457200" lvl="1" indent="0">
              <a:buNone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  <a:p>
            <a:pPr lvl="1">
              <a:buFontTx/>
              <a:buChar char="-"/>
            </a:pPr>
            <a:endParaRPr lang="fr-FR" sz="1200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879BD5CA-2698-CC4A-8E44-5A4479251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4412BA3-7219-0046-BD7C-196AD790E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15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C4E65B0F-AC4B-0740-AB53-9CCCE9A8F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9900136" y="146907"/>
            <a:ext cx="1664475" cy="133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533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B91EC7D-1514-F843-94DE-AD2F6639894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341856"/>
            <a:ext cx="10363826" cy="3424107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A056C8F4-DFF5-324F-9CF0-E063CBC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16</a:t>
            </a:fld>
            <a:endParaRPr lang="en-US"/>
          </a:p>
        </p:txBody>
      </p:sp>
      <p:pic>
        <p:nvPicPr>
          <p:cNvPr id="6" name="Image 5" descr="Une image contenant signe, tenant, dessin, grand&#10;&#10;Description générée automatiquement">
            <a:extLst>
              <a:ext uri="{FF2B5EF4-FFF2-40B4-BE49-F238E27FC236}">
                <a16:creationId xmlns:a16="http://schemas.microsoft.com/office/drawing/2014/main" xmlns="" id="{EB5267DD-3CE3-5149-98D3-8559A89F6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263449" y="2385345"/>
            <a:ext cx="1664475" cy="133712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7BD43580-4408-814F-9C10-1E9D4002C23B}"/>
              </a:ext>
            </a:extLst>
          </p:cNvPr>
          <p:cNvSpPr/>
          <p:nvPr/>
        </p:nvSpPr>
        <p:spPr>
          <a:xfrm>
            <a:off x="2340979" y="3782553"/>
            <a:ext cx="7787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Merci pour votre attention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xmlns="" id="{E5F9DC08-F0BE-1D40-86A7-4058EB586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UDL/ Réunion </a:t>
            </a:r>
            <a:r>
              <a:rPr lang="en-US" dirty="0" err="1"/>
              <a:t>ccas</a:t>
            </a:r>
            <a:r>
              <a:rPr lang="en-US" dirty="0"/>
              <a:t> de </a:t>
            </a:r>
            <a:r>
              <a:rPr lang="en-US" dirty="0" err="1"/>
              <a:t>Faulx</a:t>
            </a:r>
            <a:r>
              <a:rPr lang="en-US" dirty="0"/>
              <a:t> du 15 </a:t>
            </a:r>
            <a:r>
              <a:rPr lang="en-US" dirty="0" err="1"/>
              <a:t>décembre</a:t>
            </a:r>
            <a:r>
              <a:rPr lang="en-US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3688272240"/>
      </p:ext>
    </p:extLst>
  </p:cSld>
  <p:clrMapOvr>
    <a:masterClrMapping/>
  </p:clrMapOvr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1648</TotalTime>
  <Words>541</Words>
  <Application>Microsoft Office PowerPoint</Application>
  <PresentationFormat>Grand écran</PresentationFormat>
  <Paragraphs>244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Tw Cen MT</vt:lpstr>
      <vt:lpstr>Wingdings</vt:lpstr>
      <vt:lpstr>Ronds dans l’eau</vt:lpstr>
      <vt:lpstr>CCAS DE FAULX </vt:lpstr>
      <vt:lpstr>Administrateurs présents : Dominique Grandieu,  Brigitte Casucci, Ugo de Luca, Jérôme Prévôt, Daniel Gérardin Véronique Hoffmann Lionel Risse Rachel Grandieu       Claudine Dinant Marie-jo Lépicier Sven Majchrzak  Administratrices excusées : Sandra Paya, Armelle Bernard, Céline Lux</vt:lpstr>
      <vt:lpstr>Ordre du JOUR</vt:lpstr>
      <vt:lpstr>remplacement d'un membre du conseil d'administration du CCAS</vt:lpstr>
      <vt:lpstr>PLAN hivernal val de lorraine</vt:lpstr>
      <vt:lpstr>Convention ANCV/ Faulx (vacances Seniors)</vt:lpstr>
      <vt:lpstr>projet 2022  residence les hêtres /CCAS – commission seniors</vt:lpstr>
      <vt:lpstr>point sur Maison France services</vt:lpstr>
      <vt:lpstr>Ateliers numériques</vt:lpstr>
      <vt:lpstr>Ateliers numériques</vt:lpstr>
      <vt:lpstr>action coordonnée d’information ccas / cap entreprises / FL job  FL JOB / mission locale</vt:lpstr>
      <vt:lpstr>Groupe de travail violences intra familiales</vt:lpstr>
      <vt:lpstr>Projet Communication : « Panneau Pocket », Site Internet</vt:lpstr>
      <vt:lpstr>vestiaire social</vt:lpstr>
      <vt:lpstr>Point « vaccination »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CCAS DE FAULX</dc:title>
  <dc:creator>Ugo De Luca</dc:creator>
  <cp:lastModifiedBy>Corinne</cp:lastModifiedBy>
  <cp:revision>168</cp:revision>
  <dcterms:created xsi:type="dcterms:W3CDTF">2020-09-28T12:19:33Z</dcterms:created>
  <dcterms:modified xsi:type="dcterms:W3CDTF">2021-12-17T09:17:06Z</dcterms:modified>
</cp:coreProperties>
</file>