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handoutMasterIdLst>
    <p:handoutMasterId r:id="rId15"/>
  </p:handoutMasterIdLst>
  <p:sldIdLst>
    <p:sldId id="256" r:id="rId2"/>
    <p:sldId id="295" r:id="rId3"/>
    <p:sldId id="257" r:id="rId4"/>
    <p:sldId id="309" r:id="rId5"/>
    <p:sldId id="313" r:id="rId6"/>
    <p:sldId id="301" r:id="rId7"/>
    <p:sldId id="316" r:id="rId8"/>
    <p:sldId id="306" r:id="rId9"/>
    <p:sldId id="314" r:id="rId10"/>
    <p:sldId id="315" r:id="rId11"/>
    <p:sldId id="312" r:id="rId12"/>
    <p:sldId id="27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09" autoAdjust="0"/>
    <p:restoredTop sz="95221"/>
  </p:normalViewPr>
  <p:slideViewPr>
    <p:cSldViewPr snapToGrid="0" snapToObjects="1">
      <p:cViewPr varScale="1">
        <p:scale>
          <a:sx n="105" d="100"/>
          <a:sy n="105" d="100"/>
        </p:scale>
        <p:origin x="76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A02909C2-61D1-154C-9C8D-CBBF188CB3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D4DA0B8A-E0A6-D344-A4B4-6825A9AAEE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1C1B84-A217-0846-9982-0B2FB4A2A740}" type="datetimeFigureOut">
              <a:rPr lang="fr-FR" smtClean="0"/>
              <a:t>10/12/2024</a:t>
            </a:fld>
            <a:endParaRPr lang="fr-FR"/>
          </a:p>
        </p:txBody>
      </p:sp>
      <p:sp>
        <p:nvSpPr>
          <p:cNvPr id="4" name="Espace réservé du pied de page 3">
            <a:extLst>
              <a:ext uri="{FF2B5EF4-FFF2-40B4-BE49-F238E27FC236}">
                <a16:creationId xmlns:a16="http://schemas.microsoft.com/office/drawing/2014/main" id="{BD3D5585-544B-AA4C-99B2-0B4456F582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142F02B-D446-E549-A202-319CDACAD8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DDA5B7-69F3-7845-AEFC-C1368DE6C83B}" type="slidenum">
              <a:rPr lang="fr-FR" smtClean="0"/>
              <a:t>‹N°›</a:t>
            </a:fld>
            <a:endParaRPr lang="fr-FR"/>
          </a:p>
        </p:txBody>
      </p:sp>
    </p:spTree>
    <p:extLst>
      <p:ext uri="{BB962C8B-B14F-4D97-AF65-F5344CB8AC3E}">
        <p14:creationId xmlns:p14="http://schemas.microsoft.com/office/powerpoint/2010/main" val="34371536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6EAAB6-E3B4-714A-BBF9-7DC11CC19C95}" type="datetimeFigureOut">
              <a:rPr lang="fr-FR" smtClean="0"/>
              <a:t>10/12/2024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FF80DE-E4A0-B045-9DD5-60E73E6FB058}" type="slidenum">
              <a:rPr lang="fr-FR" smtClean="0"/>
              <a:t>‹N°›</a:t>
            </a:fld>
            <a:endParaRPr lang="fr-FR"/>
          </a:p>
        </p:txBody>
      </p:sp>
    </p:spTree>
    <p:extLst>
      <p:ext uri="{BB962C8B-B14F-4D97-AF65-F5344CB8AC3E}">
        <p14:creationId xmlns:p14="http://schemas.microsoft.com/office/powerpoint/2010/main" val="132393617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3CC35E6-3894-D746-A638-82E1EBD6C2D8}" type="datetime1">
              <a:rPr lang="fr-FR" smtClean="0"/>
              <a:t>10/12/2024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DB88FFF5-3FE0-F247-BBF3-C12F62D420E6}" type="datetime1">
              <a:rPr lang="fr-FR" smtClean="0"/>
              <a:t>10/12/2024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AC6CE05-743D-0E44-B2F7-E3CC2853985F}" type="datetime1">
              <a:rPr lang="fr-FR" smtClean="0"/>
              <a:t>10/12/2024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40A2507-3F41-914D-B1C4-425F39CF8D0D}" type="datetime1">
              <a:rPr lang="fr-FR" smtClean="0"/>
              <a:t>10/12/2024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E38D776-79E7-0C46-BADF-6473E34D875F}" type="datetime1">
              <a:rPr lang="fr-FR" smtClean="0"/>
              <a:t>10/12/2024</a:t>
            </a:fld>
            <a:endParaRPr lang="en-US"/>
          </a:p>
        </p:txBody>
      </p:sp>
      <p:sp>
        <p:nvSpPr>
          <p:cNvPr id="8" name="Footer Placeholder 7"/>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9" name="Slide Number Placeholder 8"/>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B3ECE1E-0C42-1545-8899-1B873C734E50}" type="datetime1">
              <a:rPr lang="fr-FR" smtClean="0"/>
              <a:t>10/12/2024</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AA70B2B-7D94-E74C-93DF-CB35251F9272}" type="datetime1">
              <a:rPr lang="fr-FR" smtClean="0"/>
              <a:t>10/12/2024</a:t>
            </a:fld>
            <a:endParaRPr lang="en-US"/>
          </a:p>
        </p:txBody>
      </p:sp>
      <p:sp>
        <p:nvSpPr>
          <p:cNvPr id="3" name="Footer Placeholder 2"/>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4" name="Slide Number Placeholder 3"/>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A08C24A-7BCA-C84C-83D3-14E80F7608DB}" type="datetime1">
              <a:rPr lang="fr-FR" smtClean="0"/>
              <a:t>10/12/2024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5BD549BE-9F6C-7841-9A04-78730F3224F5}" type="datetime1">
              <a:rPr lang="fr-FR" smtClean="0"/>
              <a:t>10/12/2024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03E882C-70F8-094A-8D05-0F3B7C5E49AB}" type="datetime1">
              <a:rPr lang="fr-FR" smtClean="0"/>
              <a:t>10/12/2024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9EEAC419-A7AD-0043-B3BF-4A2CE005E936}" type="datetime1">
              <a:rPr lang="fr-FR" smtClean="0"/>
              <a:t>10/12/2024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D44F304E-F366-2545-8515-957788957858}" type="datetime1">
              <a:rPr lang="fr-FR" smtClean="0"/>
              <a:t>10/12/2024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4BD5867-1E70-E34D-A50B-E4333482548B}" type="datetime1">
              <a:rPr lang="fr-FR" smtClean="0"/>
              <a:t>10/12/2024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5F14115-CAC3-3C4E-98FA-BD6B9171EA58}" type="datetime1">
              <a:rPr lang="fr-FR" smtClean="0"/>
              <a:t>10/12/2024</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C33FB88-708D-4442-80C1-88FF75AD9087}" type="datetime1">
              <a:rPr lang="fr-FR" smtClean="0"/>
              <a:t>10/12/2024</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2E54337-CB0F-7049-AF30-67949335E076}" type="datetime1">
              <a:rPr lang="fr-FR" smtClean="0"/>
              <a:t>10/12/2024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681732C-20B9-7C45-ADAE-088F2B0F9467}" type="datetime1">
              <a:rPr lang="fr-FR" smtClean="0"/>
              <a:t>10/12/2024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71330EE-A842-074C-9495-F2D2DFAE8E6A}" type="datetime1">
              <a:rPr lang="fr-FR" smtClean="0"/>
              <a:t>10/12/2024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3595E478-612A-42ED-816A-0DD5B5C895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CB226365-E8CD-4F1B-B318-7598AA28AE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id="{86F8589D-19E8-4616-A2D6-95125B4528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id="{5F9D2829-9A1B-41D9-A712-382721D3A7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3" name="Sous-titre 2">
            <a:extLst>
              <a:ext uri="{FF2B5EF4-FFF2-40B4-BE49-F238E27FC236}">
                <a16:creationId xmlns:a16="http://schemas.microsoft.com/office/drawing/2014/main" id="{8F65E6D9-4EB7-924B-BA40-65A21957DD94}"/>
              </a:ext>
            </a:extLst>
          </p:cNvPr>
          <p:cNvSpPr>
            <a:spLocks noGrp="1"/>
          </p:cNvSpPr>
          <p:nvPr>
            <p:ph type="subTitle" idx="1"/>
          </p:nvPr>
        </p:nvSpPr>
        <p:spPr>
          <a:xfrm>
            <a:off x="150924" y="1471010"/>
            <a:ext cx="8978085" cy="1311274"/>
          </a:xfrm>
        </p:spPr>
        <p:txBody>
          <a:bodyPr anchor="b">
            <a:normAutofit/>
          </a:bodyPr>
          <a:lstStyle/>
          <a:p>
            <a:r>
              <a:rPr lang="fr-FR" sz="3200" b="1" dirty="0">
                <a:solidFill>
                  <a:schemeClr val="accent1">
                    <a:lumMod val="75000"/>
                  </a:schemeClr>
                </a:solidFill>
              </a:rPr>
              <a:t>Réunion plénière du 2 décembre 2024</a:t>
            </a:r>
          </a:p>
        </p:txBody>
      </p:sp>
      <p:sp>
        <p:nvSpPr>
          <p:cNvPr id="5" name="Espace réservé du numéro de diapositive 4">
            <a:extLst>
              <a:ext uri="{FF2B5EF4-FFF2-40B4-BE49-F238E27FC236}">
                <a16:creationId xmlns:a16="http://schemas.microsoft.com/office/drawing/2014/main"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1</a:t>
            </a:fld>
            <a:endParaRPr lang="en-US" dirty="0"/>
          </a:p>
        </p:txBody>
      </p:sp>
      <p:sp>
        <p:nvSpPr>
          <p:cNvPr id="4" name="Espace réservé du pied de page 3">
            <a:extLst>
              <a:ext uri="{FF2B5EF4-FFF2-40B4-BE49-F238E27FC236}">
                <a16:creationId xmlns:a16="http://schemas.microsoft.com/office/drawing/2014/main" id="{5818179D-0B05-4746-AD6A-0FF569DD85A4}"/>
              </a:ext>
            </a:extLst>
          </p:cNvPr>
          <p:cNvSpPr>
            <a:spLocks noGrp="1"/>
          </p:cNvSpPr>
          <p:nvPr>
            <p:ph type="ftr" sz="quarter" idx="11"/>
          </p:nvPr>
        </p:nvSpPr>
        <p:spPr/>
        <p:txBody>
          <a:bodyPr/>
          <a:lstStyle/>
          <a:p>
            <a:r>
              <a:rPr lang="en-US" dirty="0"/>
              <a:t>UDL/ Réunion ccas de Faulx du  2 décembre 2024</a:t>
            </a:r>
          </a:p>
        </p:txBody>
      </p:sp>
      <p:grpSp>
        <p:nvGrpSpPr>
          <p:cNvPr id="12" name="Groupe 11">
            <a:extLst>
              <a:ext uri="{FF2B5EF4-FFF2-40B4-BE49-F238E27FC236}">
                <a16:creationId xmlns:a16="http://schemas.microsoft.com/office/drawing/2014/main" id="{83879A43-E3E5-064A-81C6-CE0B3B7F328B}"/>
              </a:ext>
            </a:extLst>
          </p:cNvPr>
          <p:cNvGrpSpPr/>
          <p:nvPr/>
        </p:nvGrpSpPr>
        <p:grpSpPr>
          <a:xfrm>
            <a:off x="10248344" y="335006"/>
            <a:ext cx="1387939" cy="1744133"/>
            <a:chOff x="5364553" y="2995930"/>
            <a:chExt cx="1270562" cy="1158528"/>
          </a:xfrm>
        </p:grpSpPr>
        <p:pic>
          <p:nvPicPr>
            <p:cNvPr id="13" name="Image 12" descr="Une image contenant signe, tenant, dessin, grand&#10;&#10;Description générée automatiquement">
              <a:extLst>
                <a:ext uri="{FF2B5EF4-FFF2-40B4-BE49-F238E27FC236}">
                  <a16:creationId xmlns:a16="http://schemas.microsoft.com/office/drawing/2014/main" id="{D6C18DCD-7DEF-E043-85D7-18309CB98E3C}"/>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364553" y="2995930"/>
              <a:ext cx="1270562" cy="866140"/>
            </a:xfrm>
            <a:prstGeom prst="rect">
              <a:avLst/>
            </a:prstGeom>
          </p:spPr>
        </p:pic>
        <p:sp>
          <p:nvSpPr>
            <p:cNvPr id="14" name="ZoneTexte 13">
              <a:extLst>
                <a:ext uri="{FF2B5EF4-FFF2-40B4-BE49-F238E27FC236}">
                  <a16:creationId xmlns:a16="http://schemas.microsoft.com/office/drawing/2014/main" id="{05795D09-17A0-7642-8F28-F67CAE338846}"/>
                </a:ext>
              </a:extLst>
            </p:cNvPr>
            <p:cNvSpPr txBox="1"/>
            <p:nvPr/>
          </p:nvSpPr>
          <p:spPr>
            <a:xfrm>
              <a:off x="5364553" y="3862070"/>
              <a:ext cx="1270562" cy="292388"/>
            </a:xfrm>
            <a:prstGeom prst="rect">
              <a:avLst/>
            </a:prstGeom>
            <a:noFill/>
          </p:spPr>
          <p:txBody>
            <a:bodyPr wrap="square" rtlCol="0">
              <a:spAutoFit/>
            </a:bodyPr>
            <a:lstStyle/>
            <a:p>
              <a:r>
                <a:rPr lang="fr-FR" sz="1300" b="1">
                  <a:solidFill>
                    <a:schemeClr val="accent1">
                      <a:lumMod val="75000"/>
                    </a:schemeClr>
                  </a:solidFill>
                </a:rPr>
                <a:t>CCAS de FAULX</a:t>
              </a:r>
            </a:p>
          </p:txBody>
        </p:sp>
      </p:grpSp>
    </p:spTree>
    <p:extLst>
      <p:ext uri="{BB962C8B-B14F-4D97-AF65-F5344CB8AC3E}">
        <p14:creationId xmlns:p14="http://schemas.microsoft.com/office/powerpoint/2010/main" val="660681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3595E478-612A-42ED-816A-0DD5B5C895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CB226365-E8CD-4F1B-B318-7598AA28AE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id="{86F8589D-19E8-4616-A2D6-95125B4528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id="{5F9D2829-9A1B-41D9-A712-382721D3A7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 name="Titre 1">
            <a:extLst>
              <a:ext uri="{FF2B5EF4-FFF2-40B4-BE49-F238E27FC236}">
                <a16:creationId xmlns:a16="http://schemas.microsoft.com/office/drawing/2014/main" id="{6427F690-C0CE-4347-9B74-3AB47B8D29BF}"/>
              </a:ext>
            </a:extLst>
          </p:cNvPr>
          <p:cNvSpPr>
            <a:spLocks noGrp="1"/>
          </p:cNvSpPr>
          <p:nvPr>
            <p:ph type="ctrTitle"/>
          </p:nvPr>
        </p:nvSpPr>
        <p:spPr>
          <a:xfrm>
            <a:off x="555717" y="951003"/>
            <a:ext cx="8986362" cy="4613564"/>
          </a:xfrm>
        </p:spPr>
        <p:txBody>
          <a:bodyPr anchor="ctr">
            <a:normAutofit fontScale="90000"/>
          </a:bodyPr>
          <a:lstStyle/>
          <a:p>
            <a:pPr lvl="2"/>
            <a:r>
              <a:rPr lang="fr-FR" sz="1400" b="1" dirty="0"/>
              <a:t>Présents :</a:t>
            </a:r>
            <a:br>
              <a:rPr lang="fr-FR" sz="1400" b="1" dirty="0"/>
            </a:br>
            <a:br>
              <a:rPr lang="fr-FR" sz="1400" dirty="0"/>
            </a:br>
            <a:r>
              <a:rPr lang="fr-FR" sz="1400" dirty="0"/>
              <a:t>Brigitte </a:t>
            </a:r>
            <a:r>
              <a:rPr lang="fr-FR" sz="1400" dirty="0" err="1"/>
              <a:t>Casucci</a:t>
            </a:r>
            <a:br>
              <a:rPr lang="fr-FR" sz="1400" dirty="0"/>
            </a:br>
            <a:r>
              <a:rPr lang="fr-FR" sz="1400" dirty="0"/>
              <a:t>Ugo de Luca,</a:t>
            </a:r>
            <a:br>
              <a:rPr lang="fr-FR" sz="1400" dirty="0"/>
            </a:br>
            <a:r>
              <a:rPr lang="fr-FR" sz="1400" dirty="0"/>
              <a:t>Daniel Gérardin						</a:t>
            </a:r>
            <a:br>
              <a:rPr lang="fr-FR" sz="1400" dirty="0"/>
            </a:br>
            <a:r>
              <a:rPr lang="fr-FR" sz="1400" dirty="0"/>
              <a:t>Fabienne Georges,</a:t>
            </a:r>
            <a:br>
              <a:rPr lang="fr-FR" sz="1400" dirty="0"/>
            </a:br>
            <a:r>
              <a:rPr lang="fr-FR" sz="1400" dirty="0"/>
              <a:t>Marie-Jo </a:t>
            </a:r>
            <a:r>
              <a:rPr lang="fr-FR" sz="1400" dirty="0" err="1"/>
              <a:t>Lépicier</a:t>
            </a:r>
            <a:br>
              <a:rPr lang="fr-FR" sz="1400" dirty="0"/>
            </a:br>
            <a:r>
              <a:rPr lang="fr-FR" sz="1400" dirty="0"/>
              <a:t>Rachel </a:t>
            </a:r>
            <a:r>
              <a:rPr lang="fr-FR" sz="1400" dirty="0" err="1"/>
              <a:t>Grandieu</a:t>
            </a:r>
            <a:r>
              <a:rPr lang="fr-FR" sz="1400" dirty="0"/>
              <a:t>,</a:t>
            </a:r>
            <a:br>
              <a:rPr lang="fr-FR" sz="1400" dirty="0"/>
            </a:br>
            <a:r>
              <a:rPr lang="fr-FR" sz="1400" dirty="0"/>
              <a:t>Véronique Hoffmann,</a:t>
            </a:r>
            <a:br>
              <a:rPr lang="fr-FR" sz="1400" dirty="0"/>
            </a:br>
            <a:r>
              <a:rPr lang="fr-FR" sz="1400" dirty="0"/>
              <a:t>Claudine Dinant,</a:t>
            </a:r>
            <a:br>
              <a:rPr lang="fr-FR" sz="1400" dirty="0"/>
            </a:br>
            <a:r>
              <a:rPr lang="fr-FR" sz="1400" dirty="0"/>
              <a:t>Dominique </a:t>
            </a:r>
            <a:r>
              <a:rPr lang="fr-FR" sz="1400" dirty="0" err="1"/>
              <a:t>Grandieu</a:t>
            </a:r>
            <a:r>
              <a:rPr lang="fr-FR" sz="1400" dirty="0"/>
              <a:t>,</a:t>
            </a:r>
            <a:br>
              <a:rPr lang="fr-FR" sz="1400" dirty="0"/>
            </a:br>
            <a:br>
              <a:rPr lang="fr-FR" sz="1400" dirty="0"/>
            </a:br>
            <a:r>
              <a:rPr lang="fr-FR" sz="1400" b="1" dirty="0"/>
              <a:t>Excusés :</a:t>
            </a:r>
            <a:br>
              <a:rPr lang="fr-FR" sz="1400" b="1" dirty="0"/>
            </a:br>
            <a:br>
              <a:rPr lang="fr-FR" sz="1400" dirty="0"/>
            </a:br>
            <a:r>
              <a:rPr lang="fr-FR" sz="1400" dirty="0"/>
              <a:t>Lionel Risse</a:t>
            </a:r>
            <a:br>
              <a:rPr lang="fr-FR" sz="1400" dirty="0"/>
            </a:br>
            <a:r>
              <a:rPr lang="fr-FR" sz="1400" dirty="0"/>
              <a:t>Jérôme Prévôt,</a:t>
            </a:r>
            <a:br>
              <a:rPr lang="fr-FR" sz="1400" dirty="0"/>
            </a:br>
            <a:r>
              <a:rPr lang="fr-FR" sz="1400" dirty="0"/>
              <a:t>Céline Lux,</a:t>
            </a:r>
            <a:br>
              <a:rPr lang="fr-FR" sz="1400" dirty="0"/>
            </a:br>
            <a:r>
              <a:rPr lang="fr-FR" sz="1400" dirty="0"/>
              <a:t>Martine </a:t>
            </a:r>
            <a:r>
              <a:rPr lang="fr-FR" sz="1400" dirty="0" err="1"/>
              <a:t>Bouzenade</a:t>
            </a:r>
            <a:r>
              <a:rPr lang="fr-FR" sz="1400" dirty="0"/>
              <a:t>,</a:t>
            </a:r>
            <a:br>
              <a:rPr lang="fr-FR" sz="1400" dirty="0"/>
            </a:br>
            <a:r>
              <a:rPr lang="fr-FR" sz="1400" dirty="0"/>
              <a:t>Armelle Bernard</a:t>
            </a:r>
            <a:br>
              <a:rPr lang="fr-FR" sz="1400" dirty="0"/>
            </a:br>
            <a:br>
              <a:rPr lang="fr-FR" sz="1400" dirty="0"/>
            </a:br>
            <a:br>
              <a:rPr lang="fr-FR" sz="1400" dirty="0"/>
            </a:br>
            <a:br>
              <a:rPr lang="fr-FR" sz="1400" dirty="0"/>
            </a:br>
            <a:endParaRPr lang="fr-FR" sz="1400" dirty="0"/>
          </a:p>
        </p:txBody>
      </p:sp>
      <p:sp>
        <p:nvSpPr>
          <p:cNvPr id="5" name="Espace réservé du numéro de diapositive 4">
            <a:extLst>
              <a:ext uri="{FF2B5EF4-FFF2-40B4-BE49-F238E27FC236}">
                <a16:creationId xmlns:a16="http://schemas.microsoft.com/office/drawing/2014/main"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2</a:t>
            </a:fld>
            <a:endParaRPr lang="en-US"/>
          </a:p>
        </p:txBody>
      </p:sp>
      <p:sp>
        <p:nvSpPr>
          <p:cNvPr id="4" name="Espace réservé du pied de page 3">
            <a:extLst>
              <a:ext uri="{FF2B5EF4-FFF2-40B4-BE49-F238E27FC236}">
                <a16:creationId xmlns:a16="http://schemas.microsoft.com/office/drawing/2014/main" id="{5818179D-0B05-4746-AD6A-0FF569DD85A4}"/>
              </a:ext>
            </a:extLst>
          </p:cNvPr>
          <p:cNvSpPr>
            <a:spLocks noGrp="1"/>
          </p:cNvSpPr>
          <p:nvPr>
            <p:ph type="ftr" sz="quarter" idx="11"/>
          </p:nvPr>
        </p:nvSpPr>
        <p:spPr/>
        <p:txBody>
          <a:bodyPr/>
          <a:lstStyle/>
          <a:p>
            <a:r>
              <a:rPr lang="en-US" dirty="0"/>
              <a:t>UDL/ Réunion ccas de Faulx du 2 décembre 2024</a:t>
            </a:r>
          </a:p>
        </p:txBody>
      </p:sp>
      <p:grpSp>
        <p:nvGrpSpPr>
          <p:cNvPr id="10" name="Groupe 9">
            <a:extLst>
              <a:ext uri="{FF2B5EF4-FFF2-40B4-BE49-F238E27FC236}">
                <a16:creationId xmlns:a16="http://schemas.microsoft.com/office/drawing/2014/main" id="{D26E7B21-8BC2-F944-8FFC-06BFF319D62A}"/>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id="{C97B7162-DB73-B14F-95B9-8FD6AE76358C}"/>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id="{9B0A28DC-6A64-9B49-9929-8A7B5406FC18}"/>
                </a:ext>
              </a:extLst>
            </p:cNvPr>
            <p:cNvSpPr txBox="1"/>
            <p:nvPr/>
          </p:nvSpPr>
          <p:spPr>
            <a:xfrm>
              <a:off x="5364553" y="3862070"/>
              <a:ext cx="1270562" cy="292388"/>
            </a:xfrm>
            <a:prstGeom prst="rect">
              <a:avLst/>
            </a:prstGeom>
            <a:noFill/>
          </p:spPr>
          <p:txBody>
            <a:bodyPr wrap="square" rtlCol="0">
              <a:spAutoFit/>
            </a:bodyPr>
            <a:lstStyle/>
            <a:p>
              <a:r>
                <a:rPr lang="fr-FR" sz="1300" b="1">
                  <a:solidFill>
                    <a:schemeClr val="accent1">
                      <a:lumMod val="75000"/>
                    </a:schemeClr>
                  </a:solidFill>
                </a:rPr>
                <a:t>CCAS de FAULX</a:t>
              </a:r>
            </a:p>
          </p:txBody>
        </p:sp>
      </p:grpSp>
    </p:spTree>
    <p:extLst>
      <p:ext uri="{BB962C8B-B14F-4D97-AF65-F5344CB8AC3E}">
        <p14:creationId xmlns:p14="http://schemas.microsoft.com/office/powerpoint/2010/main" val="240837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66CC71-281E-1442-92BB-BD06647CF23B}"/>
              </a:ext>
            </a:extLst>
          </p:cNvPr>
          <p:cNvSpPr>
            <a:spLocks noGrp="1"/>
          </p:cNvSpPr>
          <p:nvPr>
            <p:ph type="title"/>
          </p:nvPr>
        </p:nvSpPr>
        <p:spPr>
          <a:xfrm>
            <a:off x="913149" y="201459"/>
            <a:ext cx="10364451" cy="976178"/>
          </a:xfrm>
        </p:spPr>
        <p:txBody>
          <a:bodyPr/>
          <a:lstStyle/>
          <a:p>
            <a:r>
              <a:rPr lang="fr-FR"/>
              <a:t>Ordre du JOUR</a:t>
            </a:r>
          </a:p>
        </p:txBody>
      </p:sp>
      <p:sp>
        <p:nvSpPr>
          <p:cNvPr id="3" name="Espace réservé du contenu 2">
            <a:extLst>
              <a:ext uri="{FF2B5EF4-FFF2-40B4-BE49-F238E27FC236}">
                <a16:creationId xmlns:a16="http://schemas.microsoft.com/office/drawing/2014/main" id="{7E1498D9-223C-7341-A7CC-69E0E8D5419B}"/>
              </a:ext>
            </a:extLst>
          </p:cNvPr>
          <p:cNvSpPr>
            <a:spLocks noGrp="1"/>
          </p:cNvSpPr>
          <p:nvPr>
            <p:ph sz="quarter" idx="13"/>
          </p:nvPr>
        </p:nvSpPr>
        <p:spPr>
          <a:xfrm>
            <a:off x="704710" y="1177637"/>
            <a:ext cx="11000846" cy="5424474"/>
          </a:xfrm>
        </p:spPr>
        <p:txBody>
          <a:bodyPr>
            <a:normAutofit fontScale="25000" lnSpcReduction="20000"/>
          </a:bodyPr>
          <a:lstStyle/>
          <a:p>
            <a:pPr marL="0" indent="0">
              <a:buNone/>
            </a:pPr>
            <a:endParaRPr lang="fr-FR" sz="6200" kern="1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FR" sz="6200" kern="100" dirty="0">
              <a:latin typeface="Calibri" panose="020F0502020204030204" pitchFamily="34" charset="0"/>
              <a:ea typeface="Calibri" panose="020F0502020204030204" pitchFamily="34" charset="0"/>
              <a:cs typeface="Times New Roman" panose="02020603050405020304" pitchFamily="18" charset="0"/>
            </a:endParaRPr>
          </a:p>
          <a:p>
            <a:pPr rtl="0">
              <a:buFont typeface="Arial" panose="020B0604020202020204" pitchFamily="34" charset="0"/>
              <a:buChar char="•"/>
            </a:pPr>
            <a:r>
              <a:rPr lang="fr-FR" sz="5500" b="1" dirty="0">
                <a:effectLst/>
                <a:latin typeface="Calibri" panose="020F0502020204030204" pitchFamily="34" charset="0"/>
                <a:cs typeface="Calibri" panose="020F0502020204030204" pitchFamily="34" charset="0"/>
              </a:rPr>
              <a:t>Délibération : mise en œuvre de la télétransmission des actes soumis au contrôle de légalité et au contrôle budgétaire</a:t>
            </a:r>
          </a:p>
          <a:p>
            <a:pPr rtl="0">
              <a:buFont typeface="Arial" panose="020B0604020202020204" pitchFamily="34" charset="0"/>
              <a:buChar char="•"/>
            </a:pPr>
            <a:r>
              <a:rPr lang="fr-FR" sz="5500" b="1" dirty="0">
                <a:effectLst/>
                <a:latin typeface="Calibri" panose="020F0502020204030204" pitchFamily="34" charset="0"/>
                <a:cs typeface="Calibri" panose="020F0502020204030204" pitchFamily="34" charset="0"/>
              </a:rPr>
              <a:t>Point sur le voyage vacances seniors 2024,</a:t>
            </a:r>
          </a:p>
          <a:p>
            <a:pPr rtl="0">
              <a:buFont typeface="Arial" panose="020B0604020202020204" pitchFamily="34" charset="0"/>
              <a:buChar char="•"/>
            </a:pPr>
            <a:r>
              <a:rPr lang="fr-FR" sz="5500" b="1" dirty="0">
                <a:effectLst/>
                <a:latin typeface="Calibri" panose="020F0502020204030204" pitchFamily="34" charset="0"/>
                <a:cs typeface="Calibri" panose="020F0502020204030204" pitchFamily="34" charset="0"/>
              </a:rPr>
              <a:t>Actualités GAS de la Vallée de la Mauchère,</a:t>
            </a:r>
          </a:p>
          <a:p>
            <a:pPr marL="914400" lvl="2" indent="0" rtl="0">
              <a:buNone/>
            </a:pPr>
            <a:r>
              <a:rPr lang="fr-FR" sz="5500" b="1" dirty="0">
                <a:effectLst/>
                <a:latin typeface="Calibri" panose="020F0502020204030204" pitchFamily="34" charset="0"/>
                <a:cs typeface="Calibri" panose="020F0502020204030204" pitchFamily="34" charset="0"/>
              </a:rPr>
              <a:t>Intégration Marbache et Millery,</a:t>
            </a:r>
          </a:p>
          <a:p>
            <a:pPr marL="914400" lvl="2" indent="0" rtl="0">
              <a:buNone/>
            </a:pPr>
            <a:r>
              <a:rPr lang="fr-FR" sz="5500" b="1" dirty="0">
                <a:effectLst/>
                <a:latin typeface="Calibri" panose="020F0502020204030204" pitchFamily="34" charset="0"/>
                <a:cs typeface="Calibri" panose="020F0502020204030204" pitchFamily="34" charset="0"/>
              </a:rPr>
              <a:t>Partenariat avec </a:t>
            </a:r>
            <a:r>
              <a:rPr lang="fr-FR" sz="5500" b="1" dirty="0" err="1">
                <a:effectLst/>
                <a:latin typeface="Calibri" panose="020F0502020204030204" pitchFamily="34" charset="0"/>
                <a:cs typeface="Calibri" panose="020F0502020204030204" pitchFamily="34" charset="0"/>
              </a:rPr>
              <a:t>Mutua</a:t>
            </a:r>
            <a:r>
              <a:rPr lang="fr-FR" sz="5500" b="1" dirty="0">
                <a:effectLst/>
                <a:latin typeface="Calibri" panose="020F0502020204030204" pitchFamily="34" charset="0"/>
                <a:cs typeface="Calibri" panose="020F0502020204030204" pitchFamily="34" charset="0"/>
              </a:rPr>
              <a:t> +, Communes et Résidence des Hêtres,</a:t>
            </a:r>
          </a:p>
          <a:p>
            <a:pPr marL="914400" lvl="2" indent="0" rtl="0">
              <a:buNone/>
            </a:pPr>
            <a:r>
              <a:rPr lang="fr-FR" sz="5500" b="1" dirty="0">
                <a:effectLst/>
                <a:latin typeface="Calibri" panose="020F0502020204030204" pitchFamily="34" charset="0"/>
                <a:cs typeface="Calibri" panose="020F0502020204030204" pitchFamily="34" charset="0"/>
              </a:rPr>
              <a:t>Permanences 2025 « prévention contre la perte d’autonomie »,</a:t>
            </a:r>
          </a:p>
          <a:p>
            <a:pPr marL="914400" lvl="2" indent="0" rtl="0">
              <a:buNone/>
            </a:pPr>
            <a:r>
              <a:rPr lang="fr-FR" sz="5500" b="1" dirty="0">
                <a:latin typeface="Calibri" panose="020F0502020204030204" pitchFamily="34" charset="0"/>
                <a:cs typeface="Calibri" panose="020F0502020204030204" pitchFamily="34" charset="0"/>
              </a:rPr>
              <a:t>Service Public Départemental Autonomie</a:t>
            </a:r>
          </a:p>
          <a:p>
            <a:pPr rtl="0">
              <a:buFont typeface="Arial" panose="020B0604020202020204" pitchFamily="34" charset="0"/>
              <a:buChar char="•"/>
            </a:pPr>
            <a:r>
              <a:rPr lang="fr-FR" sz="5500" b="1" dirty="0">
                <a:effectLst/>
                <a:latin typeface="Calibri" panose="020F0502020204030204" pitchFamily="34" charset="0"/>
                <a:cs typeface="Calibri" panose="020F0502020204030204" pitchFamily="34" charset="0"/>
              </a:rPr>
              <a:t>Partenariats CCAS Faulx :</a:t>
            </a:r>
          </a:p>
          <a:p>
            <a:pPr marL="457200" lvl="1" indent="0" rtl="0">
              <a:buNone/>
            </a:pPr>
            <a:r>
              <a:rPr lang="fr-FR" sz="5500" b="1" dirty="0">
                <a:effectLst/>
                <a:latin typeface="Calibri" panose="020F0502020204030204" pitchFamily="34" charset="0"/>
                <a:cs typeface="Calibri" panose="020F0502020204030204" pitchFamily="34" charset="0"/>
              </a:rPr>
              <a:t>Foyer Rural,</a:t>
            </a:r>
          </a:p>
          <a:p>
            <a:pPr marL="457200" lvl="1" indent="0" rtl="0">
              <a:buNone/>
            </a:pPr>
            <a:r>
              <a:rPr lang="fr-FR" sz="5500" b="1" dirty="0">
                <a:effectLst/>
                <a:latin typeface="Calibri" panose="020F0502020204030204" pitchFamily="34" charset="0"/>
                <a:cs typeface="Calibri" panose="020F0502020204030204" pitchFamily="34" charset="0"/>
              </a:rPr>
              <a:t>Cap Entreprises</a:t>
            </a:r>
          </a:p>
          <a:p>
            <a:pPr marL="457200" lvl="1" indent="0" rtl="0">
              <a:buNone/>
            </a:pPr>
            <a:r>
              <a:rPr lang="fr-FR" sz="5500" b="1" dirty="0">
                <a:effectLst/>
                <a:latin typeface="Calibri" panose="020F0502020204030204" pitchFamily="34" charset="0"/>
                <a:cs typeface="Calibri" panose="020F0502020204030204" pitchFamily="34" charset="0"/>
              </a:rPr>
              <a:t>Automobile club Lorrain</a:t>
            </a:r>
          </a:p>
          <a:p>
            <a:pPr rtl="0">
              <a:buFont typeface="Arial" panose="020B0604020202020204" pitchFamily="34" charset="0"/>
              <a:buChar char="•"/>
            </a:pPr>
            <a:r>
              <a:rPr lang="fr-FR" sz="5500" b="1" dirty="0">
                <a:effectLst/>
                <a:latin typeface="Calibri" panose="020F0502020204030204" pitchFamily="34" charset="0"/>
                <a:cs typeface="Calibri" panose="020F0502020204030204" pitchFamily="34" charset="0"/>
              </a:rPr>
              <a:t>Points divers</a:t>
            </a:r>
          </a:p>
          <a:p>
            <a:pPr marL="0" indent="0">
              <a:buNone/>
            </a:pPr>
            <a:endParaRPr lang="fr-FR" sz="2500" kern="1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fr-FR" sz="2500" dirty="0"/>
              <a:t>	</a:t>
            </a:r>
          </a:p>
          <a:p>
            <a:pPr marL="0" indent="0">
              <a:buNone/>
            </a:pPr>
            <a:r>
              <a:rPr lang="fr-FR" sz="2500" dirty="0"/>
              <a:t>	</a:t>
            </a:r>
          </a:p>
          <a:p>
            <a:pPr marL="914400" lvl="2" indent="0">
              <a:buNone/>
            </a:pPr>
            <a:endParaRPr lang="fr-FR" dirty="0"/>
          </a:p>
          <a:p>
            <a:endParaRPr lang="fr-FR" dirty="0"/>
          </a:p>
          <a:p>
            <a:pPr marL="457200" lvl="1" indent="0">
              <a:buNone/>
            </a:pPr>
            <a:endParaRPr lang="fr-FR" dirty="0"/>
          </a:p>
          <a:p>
            <a:pPr marL="457200" lvl="1" indent="0">
              <a:buNone/>
            </a:pPr>
            <a:endParaRPr lang="fr-FR" dirty="0"/>
          </a:p>
          <a:p>
            <a:pPr lvl="1"/>
            <a:endParaRPr lang="fr-FR" dirty="0"/>
          </a:p>
        </p:txBody>
      </p:sp>
      <p:sp>
        <p:nvSpPr>
          <p:cNvPr id="6" name="Espace réservé du numéro de diapositive 5">
            <a:extLst>
              <a:ext uri="{FF2B5EF4-FFF2-40B4-BE49-F238E27FC236}">
                <a16:creationId xmlns:a16="http://schemas.microsoft.com/office/drawing/2014/main" id="{EEFAF7A1-0367-FC4C-A7C4-4E93FD9EB0F0}"/>
              </a:ext>
            </a:extLst>
          </p:cNvPr>
          <p:cNvSpPr>
            <a:spLocks noGrp="1"/>
          </p:cNvSpPr>
          <p:nvPr>
            <p:ph type="sldNum" sz="quarter" idx="12"/>
          </p:nvPr>
        </p:nvSpPr>
        <p:spPr/>
        <p:txBody>
          <a:bodyPr/>
          <a:lstStyle/>
          <a:p>
            <a:fld id="{6D22F896-40B5-4ADD-8801-0D06FADFA095}" type="slidenum">
              <a:rPr lang="en-US" smtClean="0"/>
              <a:t>3</a:t>
            </a:fld>
            <a:endParaRPr lang="en-US"/>
          </a:p>
        </p:txBody>
      </p:sp>
      <p:sp>
        <p:nvSpPr>
          <p:cNvPr id="4" name="Espace réservé du pied de page 3">
            <a:extLst>
              <a:ext uri="{FF2B5EF4-FFF2-40B4-BE49-F238E27FC236}">
                <a16:creationId xmlns:a16="http://schemas.microsoft.com/office/drawing/2014/main" id="{B5DC36CE-B8D1-3743-8569-DA2DAF0927C7}"/>
              </a:ext>
            </a:extLst>
          </p:cNvPr>
          <p:cNvSpPr>
            <a:spLocks noGrp="1"/>
          </p:cNvSpPr>
          <p:nvPr>
            <p:ph type="ftr" sz="quarter" idx="11"/>
          </p:nvPr>
        </p:nvSpPr>
        <p:spPr>
          <a:xfrm>
            <a:off x="907304" y="6189632"/>
            <a:ext cx="6672887" cy="365125"/>
          </a:xfrm>
        </p:spPr>
        <p:txBody>
          <a:bodyPr/>
          <a:lstStyle/>
          <a:p>
            <a:r>
              <a:rPr lang="en-US" dirty="0"/>
              <a:t>UDL/ Réunion ccas de Faulx du 2 décembre 2024</a:t>
            </a:r>
          </a:p>
        </p:txBody>
      </p:sp>
      <p:grpSp>
        <p:nvGrpSpPr>
          <p:cNvPr id="8" name="Groupe 7">
            <a:extLst>
              <a:ext uri="{FF2B5EF4-FFF2-40B4-BE49-F238E27FC236}">
                <a16:creationId xmlns:a16="http://schemas.microsoft.com/office/drawing/2014/main" id="{0F226967-6A86-634E-B1C8-D60CE815D8CD}"/>
              </a:ext>
            </a:extLst>
          </p:cNvPr>
          <p:cNvGrpSpPr/>
          <p:nvPr/>
        </p:nvGrpSpPr>
        <p:grpSpPr>
          <a:xfrm>
            <a:off x="10317617" y="13855"/>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id="{7991D8BA-35D7-9242-B126-0EE28706FD4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id="{ED144FCA-F56E-B048-AB4F-9C22CE82D590}"/>
                </a:ext>
              </a:extLst>
            </p:cNvPr>
            <p:cNvSpPr txBox="1"/>
            <p:nvPr/>
          </p:nvSpPr>
          <p:spPr>
            <a:xfrm>
              <a:off x="5364553" y="3862070"/>
              <a:ext cx="1270562" cy="292388"/>
            </a:xfrm>
            <a:prstGeom prst="rect">
              <a:avLst/>
            </a:prstGeom>
            <a:noFill/>
          </p:spPr>
          <p:txBody>
            <a:bodyPr wrap="square" rtlCol="0">
              <a:spAutoFit/>
            </a:bodyPr>
            <a:lstStyle/>
            <a:p>
              <a:r>
                <a:rPr lang="fr-FR" sz="1300" b="1">
                  <a:solidFill>
                    <a:schemeClr val="accent1">
                      <a:lumMod val="75000"/>
                    </a:schemeClr>
                  </a:solidFill>
                </a:rPr>
                <a:t>CCAS de FAULX</a:t>
              </a:r>
            </a:p>
          </p:txBody>
        </p:sp>
      </p:grpSp>
    </p:spTree>
    <p:extLst>
      <p:ext uri="{BB962C8B-B14F-4D97-AF65-F5344CB8AC3E}">
        <p14:creationId xmlns:p14="http://schemas.microsoft.com/office/powerpoint/2010/main" val="4080257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C89DCE-DF84-D04E-9546-ACABB5660964}"/>
              </a:ext>
            </a:extLst>
          </p:cNvPr>
          <p:cNvSpPr>
            <a:spLocks noGrp="1"/>
          </p:cNvSpPr>
          <p:nvPr>
            <p:ph type="title"/>
          </p:nvPr>
        </p:nvSpPr>
        <p:spPr>
          <a:xfrm>
            <a:off x="-116108" y="1012526"/>
            <a:ext cx="10364451" cy="1029357"/>
          </a:xfrm>
        </p:spPr>
        <p:txBody>
          <a:bodyPr>
            <a:normAutofit/>
          </a:bodyPr>
          <a:lstStyle/>
          <a:p>
            <a:pPr rtl="0"/>
            <a:r>
              <a:rPr lang="fr-FR" sz="1600">
                <a:effectLst/>
                <a:latin typeface="Comic Sans MS" panose="030F0902030302020204" pitchFamily="66" charset="0"/>
              </a:rPr>
              <a:t>	</a:t>
            </a:r>
            <a:r>
              <a:rPr lang="fr-FR" sz="2800">
                <a:solidFill>
                  <a:srgbClr val="212121"/>
                </a:solidFill>
                <a:latin typeface="Calibri" panose="020F0502020204030204" pitchFamily="34" charset="0"/>
              </a:rPr>
              <a:t>mise en œuvre de la télétransmission des actes soumis au contrôle de légalité et au contrôle budgétaire</a:t>
            </a:r>
          </a:p>
        </p:txBody>
      </p:sp>
      <p:sp>
        <p:nvSpPr>
          <p:cNvPr id="3" name="Espace réservé du contenu 2">
            <a:extLst>
              <a:ext uri="{FF2B5EF4-FFF2-40B4-BE49-F238E27FC236}">
                <a16:creationId xmlns:a16="http://schemas.microsoft.com/office/drawing/2014/main" id="{7A0D875F-D508-1E4D-A7C2-AB77840A6AA5}"/>
              </a:ext>
            </a:extLst>
          </p:cNvPr>
          <p:cNvSpPr>
            <a:spLocks noGrp="1"/>
          </p:cNvSpPr>
          <p:nvPr>
            <p:ph sz="quarter" idx="13"/>
          </p:nvPr>
        </p:nvSpPr>
        <p:spPr>
          <a:xfrm>
            <a:off x="577862" y="1690045"/>
            <a:ext cx="10364451" cy="4454346"/>
          </a:xfrm>
        </p:spPr>
        <p:txBody>
          <a:bodyPr>
            <a:noAutofit/>
          </a:bodyPr>
          <a:lstStyle/>
          <a:p>
            <a:pPr marL="457200" lvl="1" indent="0">
              <a:buNone/>
            </a:pPr>
            <a:r>
              <a:rPr lang="fr-FR" sz="1200" dirty="0">
                <a:latin typeface="Arial" panose="020B0604020202020204" pitchFamily="34" charset="0"/>
                <a:cs typeface="Arial" panose="020B0604020202020204" pitchFamily="34" charset="0"/>
              </a:rPr>
              <a:t>	</a:t>
            </a:r>
          </a:p>
          <a:p>
            <a:pPr marL="0" lvl="0" indent="0" algn="just">
              <a:spcBef>
                <a:spcPts val="20"/>
              </a:spcBef>
              <a:buSzPts val="1300"/>
              <a:buNone/>
              <a:tabLst>
                <a:tab pos="315595" algn="l"/>
              </a:tabLst>
            </a:pP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buNone/>
            </a:pPr>
            <a:endParaRPr lang="fr-FR" sz="1200" dirty="0">
              <a:latin typeface="Calibri" panose="020F0502020204030204" pitchFamily="34" charset="0"/>
              <a:cs typeface="Calibri" panose="020F0502020204030204" pitchFamily="34" charset="0"/>
            </a:endParaRPr>
          </a:p>
          <a:p>
            <a:pPr marL="457200" lvl="1" indent="0">
              <a:buNone/>
            </a:pPr>
            <a:r>
              <a:rPr lang="fr-FR" sz="1200" dirty="0">
                <a:latin typeface="Calibri" panose="020F0502020204030204" pitchFamily="34" charset="0"/>
                <a:cs typeface="Calibri" panose="020F0502020204030204" pitchFamily="34" charset="0"/>
              </a:rPr>
              <a:t>Délibération :</a:t>
            </a: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dirty="0">
              <a:latin typeface="Arial" panose="020B0604020202020204" pitchFamily="34" charset="0"/>
              <a:cs typeface="Arial" panose="020B0604020202020204" pitchFamily="34" charset="0"/>
            </a:endParaRPr>
          </a:p>
          <a:p>
            <a:pPr marL="457200" lvl="1" indent="0">
              <a:buNone/>
            </a:pPr>
            <a:r>
              <a:rPr lang="fr-FR" sz="1200" b="1" dirty="0">
                <a:latin typeface="Arial" panose="020B0604020202020204" pitchFamily="34" charset="0"/>
                <a:cs typeface="Arial" panose="020B0604020202020204" pitchFamily="34" charset="0"/>
              </a:rPr>
              <a:t>	</a:t>
            </a:r>
            <a:endParaRPr lang="fr-FR" sz="1200"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id="{6AC2F5B9-D4AA-C946-A72B-59B61D0ED6DC}"/>
              </a:ext>
            </a:extLst>
          </p:cNvPr>
          <p:cNvSpPr>
            <a:spLocks noGrp="1"/>
          </p:cNvSpPr>
          <p:nvPr>
            <p:ph type="sldNum" sz="quarter" idx="12"/>
          </p:nvPr>
        </p:nvSpPr>
        <p:spPr/>
        <p:txBody>
          <a:bodyPr/>
          <a:lstStyle/>
          <a:p>
            <a:fld id="{6D22F896-40B5-4ADD-8801-0D06FADFA095}" type="slidenum">
              <a:rPr lang="en-US" smtClean="0"/>
              <a:t>4</a:t>
            </a:fld>
            <a:endParaRPr lang="en-US"/>
          </a:p>
        </p:txBody>
      </p:sp>
      <p:sp>
        <p:nvSpPr>
          <p:cNvPr id="7" name="Espace réservé du pied de page 6">
            <a:extLst>
              <a:ext uri="{FF2B5EF4-FFF2-40B4-BE49-F238E27FC236}">
                <a16:creationId xmlns:a16="http://schemas.microsoft.com/office/drawing/2014/main" id="{0038FB0B-2F10-7444-841F-6398CC41F152}"/>
              </a:ext>
            </a:extLst>
          </p:cNvPr>
          <p:cNvSpPr>
            <a:spLocks noGrp="1"/>
          </p:cNvSpPr>
          <p:nvPr>
            <p:ph type="ftr" sz="quarter" idx="11"/>
          </p:nvPr>
        </p:nvSpPr>
        <p:spPr>
          <a:xfrm>
            <a:off x="913774" y="6470073"/>
            <a:ext cx="6672887" cy="365125"/>
          </a:xfrm>
        </p:spPr>
        <p:txBody>
          <a:bodyPr/>
          <a:lstStyle/>
          <a:p>
            <a:r>
              <a:rPr lang="en-US" dirty="0"/>
              <a:t>UDL/ Réunion ccas de Faulx du 2 décembre 2024</a:t>
            </a:r>
          </a:p>
          <a:p>
            <a:endParaRPr lang="en-US" dirty="0"/>
          </a:p>
        </p:txBody>
      </p:sp>
      <p:grpSp>
        <p:nvGrpSpPr>
          <p:cNvPr id="8" name="Groupe 7">
            <a:extLst>
              <a:ext uri="{FF2B5EF4-FFF2-40B4-BE49-F238E27FC236}">
                <a16:creationId xmlns:a16="http://schemas.microsoft.com/office/drawing/2014/main" id="{BEBB987D-971F-024F-A161-C10336A29858}"/>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id="{2219FECD-DF80-5A4C-96D9-77BA9E3B13F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id="{7DB75AE3-27F6-0B46-95EE-C9EE441AAA65}"/>
                </a:ext>
              </a:extLst>
            </p:cNvPr>
            <p:cNvSpPr txBox="1"/>
            <p:nvPr/>
          </p:nvSpPr>
          <p:spPr>
            <a:xfrm>
              <a:off x="5364553" y="3862070"/>
              <a:ext cx="1270562" cy="292388"/>
            </a:xfrm>
            <a:prstGeom prst="rect">
              <a:avLst/>
            </a:prstGeom>
            <a:noFill/>
          </p:spPr>
          <p:txBody>
            <a:bodyPr wrap="square" rtlCol="0">
              <a:spAutoFit/>
            </a:bodyPr>
            <a:lstStyle/>
            <a:p>
              <a:r>
                <a:rPr lang="fr-FR" sz="1300" b="1">
                  <a:solidFill>
                    <a:schemeClr val="accent1">
                      <a:lumMod val="75000"/>
                    </a:schemeClr>
                  </a:solidFill>
                </a:rPr>
                <a:t>CCAS de FAULX</a:t>
              </a:r>
            </a:p>
          </p:txBody>
        </p:sp>
      </p:grpSp>
      <p:pic>
        <p:nvPicPr>
          <p:cNvPr id="4" name="Image 3">
            <a:extLst>
              <a:ext uri="{FF2B5EF4-FFF2-40B4-BE49-F238E27FC236}">
                <a16:creationId xmlns:a16="http://schemas.microsoft.com/office/drawing/2014/main" id="{CCB0531E-24B2-4A13-3306-342E57AB6B49}"/>
              </a:ext>
            </a:extLst>
          </p:cNvPr>
          <p:cNvPicPr>
            <a:picLocks noChangeAspect="1"/>
          </p:cNvPicPr>
          <p:nvPr/>
        </p:nvPicPr>
        <p:blipFill>
          <a:blip r:embed="rId4"/>
          <a:stretch>
            <a:fillRect/>
          </a:stretch>
        </p:blipFill>
        <p:spPr>
          <a:xfrm>
            <a:off x="1179917" y="3197730"/>
            <a:ext cx="9555816" cy="2647744"/>
          </a:xfrm>
          <a:prstGeom prst="rect">
            <a:avLst/>
          </a:prstGeom>
        </p:spPr>
      </p:pic>
    </p:spTree>
    <p:extLst>
      <p:ext uri="{BB962C8B-B14F-4D97-AF65-F5344CB8AC3E}">
        <p14:creationId xmlns:p14="http://schemas.microsoft.com/office/powerpoint/2010/main" val="4037380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C89DCE-DF84-D04E-9546-ACABB5660964}"/>
              </a:ext>
            </a:extLst>
          </p:cNvPr>
          <p:cNvSpPr>
            <a:spLocks noGrp="1"/>
          </p:cNvSpPr>
          <p:nvPr>
            <p:ph type="title"/>
          </p:nvPr>
        </p:nvSpPr>
        <p:spPr>
          <a:xfrm>
            <a:off x="149560" y="335006"/>
            <a:ext cx="10364451" cy="1029357"/>
          </a:xfrm>
        </p:spPr>
        <p:txBody>
          <a:bodyPr>
            <a:normAutofit/>
          </a:bodyPr>
          <a:lstStyle/>
          <a:p>
            <a:r>
              <a:rPr lang="fr-FR" sz="2800" b="0" i="0" u="none" strike="noStrike" dirty="0">
                <a:solidFill>
                  <a:srgbClr val="212121"/>
                </a:solidFill>
                <a:effectLst/>
                <a:latin typeface="Calibri" panose="020F0502020204030204" pitchFamily="34" charset="0"/>
              </a:rPr>
              <a:t>Point sur le voyage vacances seniors 2024</a:t>
            </a:r>
            <a:endParaRPr lang="fr-FR" sz="2800" dirty="0"/>
          </a:p>
        </p:txBody>
      </p:sp>
      <p:sp>
        <p:nvSpPr>
          <p:cNvPr id="3" name="Espace réservé du contenu 2">
            <a:extLst>
              <a:ext uri="{FF2B5EF4-FFF2-40B4-BE49-F238E27FC236}">
                <a16:creationId xmlns:a16="http://schemas.microsoft.com/office/drawing/2014/main" id="{7A0D875F-D508-1E4D-A7C2-AB77840A6AA5}"/>
              </a:ext>
            </a:extLst>
          </p:cNvPr>
          <p:cNvSpPr>
            <a:spLocks noGrp="1"/>
          </p:cNvSpPr>
          <p:nvPr>
            <p:ph sz="quarter" idx="13"/>
          </p:nvPr>
        </p:nvSpPr>
        <p:spPr>
          <a:xfrm>
            <a:off x="913774" y="1024693"/>
            <a:ext cx="10364451" cy="5041144"/>
          </a:xfrm>
        </p:spPr>
        <p:txBody>
          <a:bodyPr>
            <a:noAutofit/>
          </a:bodyPr>
          <a:lstStyle/>
          <a:p>
            <a:pPr marL="457200" lvl="1" indent="0">
              <a:buNone/>
            </a:pPr>
            <a:r>
              <a:rPr lang="fr-FR" sz="1200" dirty="0">
                <a:latin typeface="Arial" panose="020B0604020202020204" pitchFamily="34" charset="0"/>
                <a:cs typeface="Arial" panose="020B0604020202020204" pitchFamily="34" charset="0"/>
              </a:rPr>
              <a:t>	</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Un Bilan positif pour le voyage 2024 avec une bonne ambiance, </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4 désistements ont été enregistrés pour raisons de santé, les remboursements ont été pris en charge par les assurances, </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L’Annotation expliquant les conditions des assurances seront mises en avant dans la prochaine communication,</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Une information sera adressée par </a:t>
            </a:r>
            <a:r>
              <a:rPr lang="fr-FR" sz="1200" b="1" i="1" dirty="0" err="1">
                <a:latin typeface="Arial" panose="020B0604020202020204" pitchFamily="34" charset="0"/>
                <a:cs typeface="Arial" panose="020B0604020202020204" pitchFamily="34" charset="0"/>
              </a:rPr>
              <a:t>rachel</a:t>
            </a:r>
            <a:r>
              <a:rPr lang="fr-FR" sz="1200" b="1" i="1" dirty="0">
                <a:latin typeface="Arial" panose="020B0604020202020204" pitchFamily="34" charset="0"/>
                <a:cs typeface="Arial" panose="020B0604020202020204" pitchFamily="34" charset="0"/>
              </a:rPr>
              <a:t> à toutes les communes et participants sur retard de l’</a:t>
            </a:r>
            <a:r>
              <a:rPr lang="fr-FR" sz="1200" b="1" i="1" dirty="0" err="1">
                <a:latin typeface="Arial" panose="020B0604020202020204" pitchFamily="34" charset="0"/>
                <a:cs typeface="Arial" panose="020B0604020202020204" pitchFamily="34" charset="0"/>
              </a:rPr>
              <a:t>ancv</a:t>
            </a:r>
            <a:r>
              <a:rPr lang="fr-FR" sz="1200" b="1" i="1" dirty="0">
                <a:latin typeface="Arial" panose="020B0604020202020204" pitchFamily="34" charset="0"/>
                <a:cs typeface="Arial" panose="020B0604020202020204" pitchFamily="34" charset="0"/>
              </a:rPr>
              <a:t> pour valider les offres de destinations</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Nous restons en Attente du catalogue </a:t>
            </a:r>
            <a:r>
              <a:rPr lang="fr-FR" sz="1200" b="1" i="1" dirty="0" err="1">
                <a:latin typeface="Arial" panose="020B0604020202020204" pitchFamily="34" charset="0"/>
                <a:cs typeface="Arial" panose="020B0604020202020204" pitchFamily="34" charset="0"/>
              </a:rPr>
              <a:t>ancv</a:t>
            </a:r>
            <a:r>
              <a:rPr lang="fr-FR" sz="1200" b="1" i="1" dirty="0">
                <a:latin typeface="Arial" panose="020B0604020202020204" pitchFamily="34" charset="0"/>
                <a:cs typeface="Arial" panose="020B0604020202020204" pitchFamily="34" charset="0"/>
              </a:rPr>
              <a:t> pour lancer l’opération </a:t>
            </a:r>
          </a:p>
          <a:p>
            <a:pPr marL="457200" lvl="1" indent="0">
              <a:buNone/>
            </a:pPr>
            <a:endParaRPr lang="fr-FR" sz="1200" b="1" dirty="0">
              <a:latin typeface="Arial" panose="020B0604020202020204" pitchFamily="34" charset="0"/>
              <a:cs typeface="Arial" panose="020B0604020202020204" pitchFamily="34" charset="0"/>
            </a:endParaRPr>
          </a:p>
          <a:p>
            <a:pPr marL="457200" lvl="1" indent="0">
              <a:buNone/>
            </a:pPr>
            <a:r>
              <a:rPr lang="fr-FR" sz="1200" b="1" dirty="0">
                <a:latin typeface="Arial" panose="020B0604020202020204" pitchFamily="34" charset="0"/>
                <a:cs typeface="Arial" panose="020B0604020202020204" pitchFamily="34" charset="0"/>
              </a:rPr>
              <a:t>Le CCAS Valide la Redistribution de la subvention </a:t>
            </a:r>
            <a:r>
              <a:rPr lang="fr-FR" sz="1200" b="1" dirty="0" err="1">
                <a:latin typeface="Arial" panose="020B0604020202020204" pitchFamily="34" charset="0"/>
                <a:cs typeface="Arial" panose="020B0604020202020204" pitchFamily="34" charset="0"/>
              </a:rPr>
              <a:t>carsat</a:t>
            </a:r>
            <a:r>
              <a:rPr lang="fr-FR" sz="1200" b="1" dirty="0">
                <a:latin typeface="Arial" panose="020B0604020202020204" pitchFamily="34" charset="0"/>
                <a:cs typeface="Arial" panose="020B0604020202020204" pitchFamily="34" charset="0"/>
              </a:rPr>
              <a:t> 2024 aux ouvrant droit.</a:t>
            </a:r>
          </a:p>
          <a:p>
            <a:pPr marL="457200" lvl="1" indent="0">
              <a:buNone/>
            </a:pPr>
            <a:endParaRPr lang="fr-FR" sz="1200" b="1" dirty="0">
              <a:latin typeface="Arial" panose="020B0604020202020204" pitchFamily="34" charset="0"/>
              <a:cs typeface="Arial" panose="020B0604020202020204" pitchFamily="34" charset="0"/>
            </a:endParaRPr>
          </a:p>
          <a:p>
            <a:pPr marL="457200" lvl="1" indent="0">
              <a:buNone/>
            </a:pPr>
            <a:r>
              <a:rPr lang="fr-FR" sz="1200" b="1" dirty="0">
                <a:latin typeface="Arial" panose="020B0604020202020204" pitchFamily="34" charset="0"/>
                <a:cs typeface="Arial" panose="020B0604020202020204" pitchFamily="34" charset="0"/>
              </a:rPr>
              <a:t>	</a:t>
            </a:r>
            <a:endParaRPr lang="fr-FR" sz="1200" dirty="0">
              <a:latin typeface="Arial" panose="020B0604020202020204" pitchFamily="34" charset="0"/>
              <a:cs typeface="Arial" panose="020B0604020202020204" pitchFamily="34" charset="0"/>
            </a:endParaRPr>
          </a:p>
          <a:p>
            <a:pPr marL="457200" lvl="1" indent="0">
              <a:buNone/>
            </a:pPr>
            <a:endParaRPr lang="fr-FR" sz="1200" i="1"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id="{6AC2F5B9-D4AA-C946-A72B-59B61D0ED6DC}"/>
              </a:ext>
            </a:extLst>
          </p:cNvPr>
          <p:cNvSpPr>
            <a:spLocks noGrp="1"/>
          </p:cNvSpPr>
          <p:nvPr>
            <p:ph type="sldNum" sz="quarter" idx="12"/>
          </p:nvPr>
        </p:nvSpPr>
        <p:spPr/>
        <p:txBody>
          <a:bodyPr/>
          <a:lstStyle/>
          <a:p>
            <a:fld id="{6D22F896-40B5-4ADD-8801-0D06FADFA095}" type="slidenum">
              <a:rPr lang="en-US" smtClean="0"/>
              <a:t>5</a:t>
            </a:fld>
            <a:endParaRPr lang="en-US"/>
          </a:p>
        </p:txBody>
      </p:sp>
      <p:sp>
        <p:nvSpPr>
          <p:cNvPr id="7" name="Espace réservé du pied de page 6">
            <a:extLst>
              <a:ext uri="{FF2B5EF4-FFF2-40B4-BE49-F238E27FC236}">
                <a16:creationId xmlns:a16="http://schemas.microsoft.com/office/drawing/2014/main" id="{0038FB0B-2F10-7444-841F-6398CC41F152}"/>
              </a:ext>
            </a:extLst>
          </p:cNvPr>
          <p:cNvSpPr>
            <a:spLocks noGrp="1"/>
          </p:cNvSpPr>
          <p:nvPr>
            <p:ph type="ftr" sz="quarter" idx="11"/>
          </p:nvPr>
        </p:nvSpPr>
        <p:spPr>
          <a:xfrm>
            <a:off x="913774" y="6470073"/>
            <a:ext cx="6672887" cy="365125"/>
          </a:xfrm>
        </p:spPr>
        <p:txBody>
          <a:bodyPr/>
          <a:lstStyle/>
          <a:p>
            <a:r>
              <a:rPr lang="en-US" dirty="0"/>
              <a:t>UDL/ Réunion ccas de Faulx du 2 décembre 2024</a:t>
            </a:r>
          </a:p>
          <a:p>
            <a:endParaRPr lang="en-US" dirty="0"/>
          </a:p>
        </p:txBody>
      </p:sp>
      <p:grpSp>
        <p:nvGrpSpPr>
          <p:cNvPr id="8" name="Groupe 7">
            <a:extLst>
              <a:ext uri="{FF2B5EF4-FFF2-40B4-BE49-F238E27FC236}">
                <a16:creationId xmlns:a16="http://schemas.microsoft.com/office/drawing/2014/main" id="{BEBB987D-971F-024F-A161-C10336A29858}"/>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id="{2219FECD-DF80-5A4C-96D9-77BA9E3B13F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id="{7DB75AE3-27F6-0B46-95EE-C9EE441AAA65}"/>
                </a:ext>
              </a:extLst>
            </p:cNvPr>
            <p:cNvSpPr txBox="1"/>
            <p:nvPr/>
          </p:nvSpPr>
          <p:spPr>
            <a:xfrm>
              <a:off x="5364553" y="3862070"/>
              <a:ext cx="1270562" cy="292388"/>
            </a:xfrm>
            <a:prstGeom prst="rect">
              <a:avLst/>
            </a:prstGeom>
            <a:noFill/>
          </p:spPr>
          <p:txBody>
            <a:bodyPr wrap="square" rtlCol="0">
              <a:spAutoFit/>
            </a:bodyPr>
            <a:lstStyle/>
            <a:p>
              <a:r>
                <a:rPr lang="fr-FR" sz="1300" b="1">
                  <a:solidFill>
                    <a:schemeClr val="accent1">
                      <a:lumMod val="75000"/>
                    </a:schemeClr>
                  </a:solidFill>
                </a:rPr>
                <a:t>CCAS de FAULX</a:t>
              </a:r>
            </a:p>
          </p:txBody>
        </p:sp>
      </p:grpSp>
    </p:spTree>
    <p:extLst>
      <p:ext uri="{BB962C8B-B14F-4D97-AF65-F5344CB8AC3E}">
        <p14:creationId xmlns:p14="http://schemas.microsoft.com/office/powerpoint/2010/main" val="3202419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598586" y="540160"/>
            <a:ext cx="10364451" cy="780789"/>
          </a:xfrm>
        </p:spPr>
        <p:txBody>
          <a:bodyPr>
            <a:normAutofit/>
          </a:bodyPr>
          <a:lstStyle/>
          <a:p>
            <a:r>
              <a:rPr lang="fr-FR" sz="2800" b="0" i="0" u="none" strike="noStrike" dirty="0">
                <a:solidFill>
                  <a:srgbClr val="212121"/>
                </a:solidFill>
                <a:effectLst/>
                <a:latin typeface="Calibri" panose="020F0502020204030204" pitchFamily="34" charset="0"/>
              </a:rPr>
              <a:t>Actualités GAS de la Vallée de la Mauchère</a:t>
            </a:r>
            <a:endParaRPr lang="fr-FR" sz="2800" dirty="0"/>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6</a:t>
            </a:fld>
            <a:endParaRPr lang="en-US"/>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2 décembre 2024</a:t>
            </a:r>
          </a:p>
        </p:txBody>
      </p:sp>
      <p:sp>
        <p:nvSpPr>
          <p:cNvPr id="8" name="ZoneTexte 7">
            <a:extLst>
              <a:ext uri="{FF2B5EF4-FFF2-40B4-BE49-F238E27FC236}">
                <a16:creationId xmlns:a16="http://schemas.microsoft.com/office/drawing/2014/main" id="{74F3C590-F231-4262-C823-A3BF6D8C7042}"/>
              </a:ext>
            </a:extLst>
          </p:cNvPr>
          <p:cNvSpPr txBox="1"/>
          <p:nvPr/>
        </p:nvSpPr>
        <p:spPr>
          <a:xfrm>
            <a:off x="373985" y="1972409"/>
            <a:ext cx="10676312" cy="4093428"/>
          </a:xfrm>
          <a:prstGeom prst="rect">
            <a:avLst/>
          </a:prstGeom>
          <a:noFill/>
        </p:spPr>
        <p:txBody>
          <a:bodyPr wrap="square" rtlCol="0">
            <a:spAutoFit/>
          </a:bodyPr>
          <a:lstStyle/>
          <a:p>
            <a:pPr lvl="2" rtl="0"/>
            <a:endParaRPr lang="fr-FR" sz="1600" b="1" dirty="0">
              <a:latin typeface="Calibri" panose="020F0502020204030204" pitchFamily="34" charset="0"/>
              <a:cs typeface="Calibri" panose="020F0502020204030204" pitchFamily="34" charset="0"/>
            </a:endParaRPr>
          </a:p>
          <a:p>
            <a:pPr algn="l"/>
            <a:r>
              <a:rPr lang="fr-FR" b="1" dirty="0">
                <a:solidFill>
                  <a:srgbClr val="212121"/>
                </a:solidFill>
                <a:latin typeface="Calibri" panose="020F0502020204030204" pitchFamily="34" charset="0"/>
              </a:rPr>
              <a:t>Intégration Marbache et Millery</a:t>
            </a:r>
          </a:p>
          <a:p>
            <a:pPr algn="l"/>
            <a:endParaRPr lang="fr-FR" b="1" dirty="0">
              <a:solidFill>
                <a:srgbClr val="212121"/>
              </a:solidFill>
              <a:latin typeface="Calibri" panose="020F0502020204030204" pitchFamily="34" charset="0"/>
            </a:endParaRPr>
          </a:p>
          <a:p>
            <a:r>
              <a:rPr lang="fr-FR" dirty="0">
                <a:solidFill>
                  <a:srgbClr val="212121"/>
                </a:solidFill>
                <a:latin typeface="Calibri" panose="020F0502020204030204" pitchFamily="34" charset="0"/>
              </a:rPr>
              <a:t>Le Groupement d’Action Sociale de la Vallée de la Mauchère (GASVM) a récemment élargi son champ d’action avec l'intégration du CCAS de Marbache et de l’Instance Déléguée à l’Action Sociale de Millery. Cet élargissement a été officialisé par la signature, le 6 novembre 2024, d’un avenant à sa convention de partenariat.</a:t>
            </a:r>
          </a:p>
          <a:p>
            <a:endParaRPr lang="fr-FR" dirty="0">
              <a:solidFill>
                <a:srgbClr val="212121"/>
              </a:solidFill>
              <a:latin typeface="Calibri" panose="020F0502020204030204" pitchFamily="34" charset="0"/>
            </a:endParaRPr>
          </a:p>
          <a:p>
            <a:r>
              <a:rPr lang="fr-FR" dirty="0">
                <a:solidFill>
                  <a:srgbClr val="212121"/>
                </a:solidFill>
                <a:latin typeface="Calibri" panose="020F0502020204030204" pitchFamily="34" charset="0"/>
              </a:rPr>
              <a:t>Cette évolution marque un renforcement de la coopération entre les communes de Custines, Faulx, Malleloy, Marbache, Millery, et Montenoy, dans un objectif commun :</a:t>
            </a:r>
          </a:p>
          <a:p>
            <a:endParaRPr lang="fr-FR" dirty="0">
              <a:solidFill>
                <a:srgbClr val="212121"/>
              </a:solidFill>
              <a:latin typeface="Calibri" panose="020F0502020204030204" pitchFamily="34" charset="0"/>
            </a:endParaRPr>
          </a:p>
          <a:p>
            <a:r>
              <a:rPr lang="fr-FR" dirty="0">
                <a:solidFill>
                  <a:srgbClr val="212121"/>
                </a:solidFill>
                <a:latin typeface="Calibri" panose="020F0502020204030204" pitchFamily="34" charset="0"/>
              </a:rPr>
              <a:t>	optimiser l’organisation et la mise en œuvre des actions sociales sur le territoire.</a:t>
            </a:r>
            <a:endParaRPr lang="fr-FR" b="1" dirty="0">
              <a:effectLst/>
              <a:latin typeface="Calibri" panose="020F0502020204030204" pitchFamily="34" charset="0"/>
              <a:cs typeface="Calibri" panose="020F0502020204030204" pitchFamily="34" charset="0"/>
            </a:endParaRPr>
          </a:p>
          <a:p>
            <a:endParaRPr lang="fr-FR" sz="1600" b="1" dirty="0">
              <a:latin typeface="Calibri" panose="020F0502020204030204" pitchFamily="34" charset="0"/>
              <a:cs typeface="Calibri" panose="020F0502020204030204" pitchFamily="34" charset="0"/>
            </a:endParaRPr>
          </a:p>
          <a:p>
            <a:pPr lvl="2" rtl="0"/>
            <a:endParaRPr lang="fr-FR" sz="1600" dirty="0">
              <a:solidFill>
                <a:srgbClr val="212121"/>
              </a:solidFill>
              <a:latin typeface="Calibri" panose="020F0502020204030204" pitchFamily="34" charset="0"/>
            </a:endParaRPr>
          </a:p>
          <a:p>
            <a:pPr lvl="2" rtl="0"/>
            <a:endParaRPr lang="fr-FR" sz="1600" b="1" dirty="0">
              <a:solidFill>
                <a:srgbClr val="212121"/>
              </a:solidFill>
              <a:latin typeface="Calibri" panose="020F0502020204030204" pitchFamily="34" charset="0"/>
            </a:endParaRPr>
          </a:p>
          <a:p>
            <a:endParaRPr lang="fr-FR" sz="1600" dirty="0">
              <a:effectLst/>
              <a:latin typeface="Times New Roman" panose="02020603050405020304" pitchFamily="18" charset="0"/>
              <a:ea typeface="Times New Roman" panose="02020603050405020304" pitchFamily="18" charset="0"/>
            </a:endParaRPr>
          </a:p>
        </p:txBody>
      </p:sp>
      <p:pic>
        <p:nvPicPr>
          <p:cNvPr id="3" name="Image 2">
            <a:extLst>
              <a:ext uri="{FF2B5EF4-FFF2-40B4-BE49-F238E27FC236}">
                <a16:creationId xmlns:a16="http://schemas.microsoft.com/office/drawing/2014/main" id="{4A5B01E3-D1DE-907C-88BE-0CBC5D6A04F1}"/>
              </a:ext>
            </a:extLst>
          </p:cNvPr>
          <p:cNvPicPr>
            <a:picLocks noChangeAspect="1"/>
          </p:cNvPicPr>
          <p:nvPr/>
        </p:nvPicPr>
        <p:blipFill>
          <a:blip r:embed="rId2"/>
          <a:stretch>
            <a:fillRect/>
          </a:stretch>
        </p:blipFill>
        <p:spPr>
          <a:xfrm>
            <a:off x="8296305" y="362734"/>
            <a:ext cx="2753992" cy="1321038"/>
          </a:xfrm>
          <a:prstGeom prst="rect">
            <a:avLst/>
          </a:prstGeom>
        </p:spPr>
      </p:pic>
    </p:spTree>
    <p:extLst>
      <p:ext uri="{BB962C8B-B14F-4D97-AF65-F5344CB8AC3E}">
        <p14:creationId xmlns:p14="http://schemas.microsoft.com/office/powerpoint/2010/main" val="1471863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598586" y="540160"/>
            <a:ext cx="10364451" cy="780789"/>
          </a:xfrm>
        </p:spPr>
        <p:txBody>
          <a:bodyPr>
            <a:normAutofit/>
          </a:bodyPr>
          <a:lstStyle/>
          <a:p>
            <a:r>
              <a:rPr lang="fr-FR" sz="2800" b="0" i="0" u="none" strike="noStrike" dirty="0">
                <a:solidFill>
                  <a:srgbClr val="212121"/>
                </a:solidFill>
                <a:effectLst/>
                <a:latin typeface="Calibri" panose="020F0502020204030204" pitchFamily="34" charset="0"/>
              </a:rPr>
              <a:t>Actualités GAS de la Vallée de la Mauchère</a:t>
            </a:r>
            <a:endParaRPr lang="fr-FR" sz="2800" dirty="0"/>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2 décembre 2024</a:t>
            </a:r>
          </a:p>
        </p:txBody>
      </p:sp>
      <p:sp>
        <p:nvSpPr>
          <p:cNvPr id="8" name="ZoneTexte 7">
            <a:extLst>
              <a:ext uri="{FF2B5EF4-FFF2-40B4-BE49-F238E27FC236}">
                <a16:creationId xmlns:a16="http://schemas.microsoft.com/office/drawing/2014/main" id="{74F3C590-F231-4262-C823-A3BF6D8C7042}"/>
              </a:ext>
            </a:extLst>
          </p:cNvPr>
          <p:cNvSpPr txBox="1"/>
          <p:nvPr/>
        </p:nvSpPr>
        <p:spPr>
          <a:xfrm>
            <a:off x="248756" y="1143139"/>
            <a:ext cx="11680008" cy="5755422"/>
          </a:xfrm>
          <a:prstGeom prst="rect">
            <a:avLst/>
          </a:prstGeom>
          <a:noFill/>
        </p:spPr>
        <p:txBody>
          <a:bodyPr wrap="square" rtlCol="0">
            <a:spAutoFit/>
          </a:bodyPr>
          <a:lstStyle/>
          <a:p>
            <a:pPr lvl="2" rtl="0"/>
            <a:endParaRPr lang="fr-FR" sz="1600" b="1" dirty="0">
              <a:latin typeface="Calibri" panose="020F0502020204030204" pitchFamily="34" charset="0"/>
              <a:cs typeface="Calibri" panose="020F0502020204030204" pitchFamily="34" charset="0"/>
            </a:endParaRPr>
          </a:p>
          <a:p>
            <a:endParaRPr lang="fr-FR" sz="1600" b="1" dirty="0">
              <a:latin typeface="Calibri" panose="020F0502020204030204" pitchFamily="34" charset="0"/>
              <a:cs typeface="Calibri" panose="020F0502020204030204" pitchFamily="34" charset="0"/>
            </a:endParaRPr>
          </a:p>
          <a:p>
            <a:r>
              <a:rPr lang="fr-FR" b="1" dirty="0">
                <a:effectLst/>
                <a:latin typeface="Calibri" panose="020F0502020204030204" pitchFamily="34" charset="0"/>
                <a:cs typeface="Calibri" panose="020F0502020204030204" pitchFamily="34" charset="0"/>
              </a:rPr>
              <a:t>Partenariat avec l’association </a:t>
            </a:r>
            <a:r>
              <a:rPr lang="fr-FR" b="1" dirty="0" err="1">
                <a:effectLst/>
                <a:latin typeface="Calibri" panose="020F0502020204030204" pitchFamily="34" charset="0"/>
                <a:cs typeface="Calibri" panose="020F0502020204030204" pitchFamily="34" charset="0"/>
              </a:rPr>
              <a:t>Mutua</a:t>
            </a:r>
            <a:r>
              <a:rPr lang="fr-FR" b="1" dirty="0">
                <a:effectLst/>
                <a:latin typeface="Calibri" panose="020F0502020204030204" pitchFamily="34" charset="0"/>
                <a:cs typeface="Calibri" panose="020F0502020204030204" pitchFamily="34" charset="0"/>
              </a:rPr>
              <a:t> +, Communes et Résidence des Hêtres,</a:t>
            </a:r>
          </a:p>
          <a:p>
            <a:pPr algn="l"/>
            <a:r>
              <a:rPr lang="fr-FR" dirty="0">
                <a:solidFill>
                  <a:srgbClr val="212121"/>
                </a:solidFill>
                <a:latin typeface="Calibri" panose="020F0502020204030204" pitchFamily="34" charset="0"/>
              </a:rPr>
              <a:t>Le Groupement d’Action Sociale de la Vallée de la Mauchère a signé, le 6 novembre 2024, un partenariat avec l’association </a:t>
            </a:r>
            <a:r>
              <a:rPr lang="fr-FR" dirty="0" err="1">
                <a:solidFill>
                  <a:srgbClr val="212121"/>
                </a:solidFill>
                <a:latin typeface="Calibri" panose="020F0502020204030204" pitchFamily="34" charset="0"/>
              </a:rPr>
              <a:t>Mutua</a:t>
            </a:r>
            <a:r>
              <a:rPr lang="fr-FR" dirty="0">
                <a:solidFill>
                  <a:srgbClr val="212121"/>
                </a:solidFill>
                <a:latin typeface="Calibri" panose="020F0502020204030204" pitchFamily="34" charset="0"/>
              </a:rPr>
              <a:t> Plus, permettant aux habitants des communes de Custines, Faulx, Malleloy, Marbache, Millery et Montenoy de bénéficier d’une mutuelle personnalisable à tarif préférentiel. Ce projet solidaire a pour objectif de garantir un accès équitable et de qualité aux soins de santé, en particulier dans un contexte de hausse des coûts médicaux et d’inflation.</a:t>
            </a:r>
          </a:p>
          <a:p>
            <a:pPr algn="l"/>
            <a:endParaRPr lang="fr-FR" dirty="0">
              <a:solidFill>
                <a:srgbClr val="212121"/>
              </a:solidFill>
              <a:latin typeface="Calibri" panose="020F0502020204030204" pitchFamily="34" charset="0"/>
            </a:endParaRPr>
          </a:p>
          <a:p>
            <a:pPr algn="l"/>
            <a:r>
              <a:rPr lang="fr-FR" dirty="0">
                <a:solidFill>
                  <a:srgbClr val="212121"/>
                </a:solidFill>
                <a:latin typeface="Calibri" panose="020F0502020204030204" pitchFamily="34" charset="0"/>
              </a:rPr>
              <a:t>La mutuelle associative </a:t>
            </a:r>
            <a:r>
              <a:rPr lang="fr-FR" dirty="0" err="1">
                <a:solidFill>
                  <a:srgbClr val="212121"/>
                </a:solidFill>
                <a:latin typeface="Calibri" panose="020F0502020204030204" pitchFamily="34" charset="0"/>
              </a:rPr>
              <a:t>Mutua</a:t>
            </a:r>
            <a:r>
              <a:rPr lang="fr-FR" dirty="0">
                <a:solidFill>
                  <a:srgbClr val="212121"/>
                </a:solidFill>
                <a:latin typeface="Calibri" panose="020F0502020204030204" pitchFamily="34" charset="0"/>
              </a:rPr>
              <a:t> Plus propose une couverture santé adaptée, sans condition d'âge, de revenu ou de statut. Pour informer les citoyens, des réunions publiques seront organisées dans chaque commune, où les habitants pourront découvrir les avantages de cette mutuelle, ainsi que les modalités de souscription.</a:t>
            </a:r>
          </a:p>
          <a:p>
            <a:pPr algn="l"/>
            <a:endParaRPr lang="fr-FR" dirty="0">
              <a:solidFill>
                <a:srgbClr val="212121"/>
              </a:solidFill>
              <a:latin typeface="Calibri" panose="020F0502020204030204" pitchFamily="34" charset="0"/>
            </a:endParaRPr>
          </a:p>
          <a:p>
            <a:pPr algn="l"/>
            <a:r>
              <a:rPr lang="fr-FR" dirty="0">
                <a:solidFill>
                  <a:srgbClr val="212121"/>
                </a:solidFill>
                <a:latin typeface="Calibri" panose="020F0502020204030204" pitchFamily="34" charset="0"/>
              </a:rPr>
              <a:t>Des rendez-vous personnalisés sont également proposés dans chaque commune, offrant un accompagnement direct pour aider les habitants à choisir la formule la mieux adaptée à leurs besoins. Cette initiative vise à renforcer la solidarité locale et à améliorer l'accès aux soins pour tous.</a:t>
            </a:r>
          </a:p>
          <a:p>
            <a:pPr algn="l"/>
            <a:endParaRPr lang="fr-FR" dirty="0">
              <a:solidFill>
                <a:srgbClr val="212121"/>
              </a:solidFill>
              <a:latin typeface="Calibri" panose="020F0502020204030204" pitchFamily="34" charset="0"/>
            </a:endParaRPr>
          </a:p>
          <a:p>
            <a:pPr algn="l"/>
            <a:r>
              <a:rPr lang="fr-FR" dirty="0">
                <a:solidFill>
                  <a:srgbClr val="212121"/>
                </a:solidFill>
                <a:latin typeface="Calibri" panose="020F0502020204030204" pitchFamily="34" charset="0"/>
              </a:rPr>
              <a:t>Une négociation est en cours avec la résidence des Hêtres pour envisager la possibilité d’un partenariat en faveur des résidents</a:t>
            </a:r>
          </a:p>
          <a:p>
            <a:pPr lvl="2" rtl="0"/>
            <a:endParaRPr lang="fr-FR" sz="1600" dirty="0">
              <a:solidFill>
                <a:srgbClr val="212121"/>
              </a:solidFill>
              <a:latin typeface="Calibri" panose="020F0502020204030204" pitchFamily="34" charset="0"/>
            </a:endParaRPr>
          </a:p>
          <a:p>
            <a:pPr lvl="2" rtl="0"/>
            <a:endParaRPr lang="fr-FR" sz="1600" b="1" dirty="0">
              <a:solidFill>
                <a:srgbClr val="212121"/>
              </a:solidFill>
              <a:latin typeface="Calibri" panose="020F0502020204030204" pitchFamily="34" charset="0"/>
            </a:endParaRPr>
          </a:p>
          <a:p>
            <a:endParaRPr lang="fr-FR" sz="1600" dirty="0">
              <a:effectLst/>
              <a:latin typeface="Times New Roman" panose="02020603050405020304" pitchFamily="18" charset="0"/>
              <a:ea typeface="Times New Roman" panose="02020603050405020304" pitchFamily="18" charset="0"/>
            </a:endParaRPr>
          </a:p>
        </p:txBody>
      </p:sp>
      <p:pic>
        <p:nvPicPr>
          <p:cNvPr id="3" name="Image 2">
            <a:extLst>
              <a:ext uri="{FF2B5EF4-FFF2-40B4-BE49-F238E27FC236}">
                <a16:creationId xmlns:a16="http://schemas.microsoft.com/office/drawing/2014/main" id="{4A5B01E3-D1DE-907C-88BE-0CBC5D6A04F1}"/>
              </a:ext>
            </a:extLst>
          </p:cNvPr>
          <p:cNvPicPr>
            <a:picLocks noChangeAspect="1"/>
          </p:cNvPicPr>
          <p:nvPr/>
        </p:nvPicPr>
        <p:blipFill>
          <a:blip r:embed="rId2"/>
          <a:stretch>
            <a:fillRect/>
          </a:stretch>
        </p:blipFill>
        <p:spPr>
          <a:xfrm>
            <a:off x="8296305" y="362734"/>
            <a:ext cx="2753992" cy="1321038"/>
          </a:xfrm>
          <a:prstGeom prst="rect">
            <a:avLst/>
          </a:prstGeom>
        </p:spPr>
      </p:pic>
    </p:spTree>
    <p:extLst>
      <p:ext uri="{BB962C8B-B14F-4D97-AF65-F5344CB8AC3E}">
        <p14:creationId xmlns:p14="http://schemas.microsoft.com/office/powerpoint/2010/main" val="469078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403999" y="622227"/>
            <a:ext cx="10364451" cy="780789"/>
          </a:xfrm>
        </p:spPr>
        <p:txBody>
          <a:bodyPr>
            <a:normAutofit/>
          </a:bodyPr>
          <a:lstStyle/>
          <a:p>
            <a:r>
              <a:rPr lang="fr-FR" sz="2800" b="0" i="0" u="none" strike="noStrike" dirty="0">
                <a:solidFill>
                  <a:srgbClr val="212121"/>
                </a:solidFill>
                <a:effectLst/>
                <a:latin typeface="Calibri" panose="020F0502020204030204" pitchFamily="34" charset="0"/>
              </a:rPr>
              <a:t>Actualités GAS de la Vallée de la Mauchère</a:t>
            </a:r>
            <a:endParaRPr lang="fr-FR"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2 décembre 2024</a:t>
            </a:r>
          </a:p>
        </p:txBody>
      </p:sp>
      <p:sp>
        <p:nvSpPr>
          <p:cNvPr id="4" name="ZoneTexte 3">
            <a:extLst>
              <a:ext uri="{FF2B5EF4-FFF2-40B4-BE49-F238E27FC236}">
                <a16:creationId xmlns:a16="http://schemas.microsoft.com/office/drawing/2014/main" id="{F5B6DAD8-3F82-86BD-10C6-5D8E86098B1D}"/>
              </a:ext>
            </a:extLst>
          </p:cNvPr>
          <p:cNvSpPr txBox="1"/>
          <p:nvPr/>
        </p:nvSpPr>
        <p:spPr>
          <a:xfrm>
            <a:off x="138545" y="1416355"/>
            <a:ext cx="11693238" cy="4524315"/>
          </a:xfrm>
          <a:prstGeom prst="rect">
            <a:avLst/>
          </a:prstGeom>
          <a:noFill/>
        </p:spPr>
        <p:txBody>
          <a:bodyPr wrap="square" rtlCol="0">
            <a:spAutoFit/>
          </a:bodyPr>
          <a:lstStyle/>
          <a:p>
            <a:r>
              <a:rPr lang="fr-FR" sz="1800" b="1" dirty="0">
                <a:solidFill>
                  <a:srgbClr val="212121"/>
                </a:solidFill>
                <a:latin typeface="Calibri" panose="020F0502020204030204" pitchFamily="34" charset="0"/>
              </a:rPr>
              <a:t>Préparation en cours du calendrier des permanences 2025 « prévention contre la perte d’autonomie »sur les six communes</a:t>
            </a:r>
          </a:p>
          <a:p>
            <a:endParaRPr lang="fr-FR" sz="1800" b="1" dirty="0">
              <a:solidFill>
                <a:srgbClr val="212121"/>
              </a:solidFill>
              <a:latin typeface="Calibri" panose="020F0502020204030204" pitchFamily="34" charset="0"/>
            </a:endParaRPr>
          </a:p>
          <a:p>
            <a:r>
              <a:rPr lang="fr-FR" sz="1800" b="1" dirty="0">
                <a:solidFill>
                  <a:srgbClr val="212121"/>
                </a:solidFill>
                <a:effectLst/>
                <a:latin typeface="Calibri" panose="020F0502020204030204" pitchFamily="34" charset="0"/>
                <a:ea typeface="Times New Roman" panose="02020603050405020304" pitchFamily="18" charset="0"/>
              </a:rPr>
              <a:t>Participation du </a:t>
            </a:r>
            <a:r>
              <a:rPr lang="fr-FR" sz="1800" b="1" dirty="0">
                <a:solidFill>
                  <a:srgbClr val="212121"/>
                </a:solidFill>
                <a:latin typeface="Calibri" panose="020F0502020204030204" pitchFamily="34" charset="0"/>
                <a:ea typeface="Times New Roman" panose="02020603050405020304" pitchFamily="18" charset="0"/>
              </a:rPr>
              <a:t>GAS aux ateliers de travail du CD54 </a:t>
            </a:r>
            <a:r>
              <a:rPr lang="fr-FR" sz="1800" b="1" dirty="0">
                <a:solidFill>
                  <a:srgbClr val="212121"/>
                </a:solidFill>
                <a:effectLst/>
                <a:latin typeface="Calibri" panose="020F0502020204030204" pitchFamily="34" charset="0"/>
                <a:ea typeface="Times New Roman" panose="02020603050405020304" pitchFamily="18" charset="0"/>
              </a:rPr>
              <a:t>dans le cadre de la préfiguration du Service Public départemental Autonomie</a:t>
            </a:r>
          </a:p>
          <a:p>
            <a:r>
              <a:rPr lang="fr-FR" sz="1800" b="1" dirty="0">
                <a:solidFill>
                  <a:srgbClr val="212121"/>
                </a:solidFill>
                <a:effectLst/>
                <a:latin typeface="Calibri" panose="020F0502020204030204" pitchFamily="34" charset="0"/>
                <a:ea typeface="Times New Roman" panose="02020603050405020304" pitchFamily="18" charset="0"/>
              </a:rPr>
              <a:t>Le SPDA </a:t>
            </a:r>
            <a:r>
              <a:rPr lang="fr-FR" sz="1800" dirty="0">
                <a:solidFill>
                  <a:srgbClr val="212121"/>
                </a:solidFill>
                <a:effectLst/>
                <a:latin typeface="Calibri" panose="020F0502020204030204" pitchFamily="34" charset="0"/>
                <a:ea typeface="Times New Roman" panose="02020603050405020304" pitchFamily="18" charset="0"/>
              </a:rPr>
              <a:t>n’est pas une structure ou un nouvel organisme. Il s’agit d’un ensemble de missions au service des personnes âgées, des personnes en situation de handicap et de leurs aidants. </a:t>
            </a:r>
            <a:endParaRPr lang="fr-FR" sz="1800" b="1" dirty="0">
              <a:solidFill>
                <a:srgbClr val="212121"/>
              </a:solidFill>
              <a:latin typeface="Calibri" panose="020F0502020204030204" pitchFamily="34" charset="0"/>
              <a:ea typeface="Times New Roman" panose="02020603050405020304" pitchFamily="18" charset="0"/>
            </a:endParaRPr>
          </a:p>
          <a:p>
            <a:r>
              <a:rPr lang="fr-FR" sz="1800" b="1" dirty="0">
                <a:solidFill>
                  <a:srgbClr val="212121"/>
                </a:solidFill>
                <a:effectLst/>
                <a:latin typeface="Calibri" panose="020F0502020204030204" pitchFamily="34" charset="0"/>
                <a:ea typeface="Times New Roman" panose="02020603050405020304" pitchFamily="18" charset="0"/>
              </a:rPr>
              <a:t>Les objectifs du SPDA</a:t>
            </a:r>
            <a:endParaRPr lang="fr-FR" sz="1800" b="1"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fr-FR"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Ne pas créer un organisme supplémentaire qui s’ajoute à ceux déjà existants.</a:t>
            </a:r>
            <a:endParaRPr lang="fr-FR" sz="1800" kern="1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itchFamily="2" charset="2"/>
              <a:buChar char=""/>
              <a:tabLst>
                <a:tab pos="457200" algn="l"/>
              </a:tabLst>
            </a:pPr>
            <a:r>
              <a:rPr lang="fr-FR"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Reconnaitre les acteurs et missions existantes d’un service public et les renforcer par la définition d’exigences de qualité de service s’appliquant sur tout le territoire (équité de traitement).</a:t>
            </a:r>
            <a:endParaRPr lang="fr-FR" sz="1800" kern="1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itchFamily="2" charset="2"/>
              <a:buChar char=""/>
              <a:tabLst>
                <a:tab pos="457200" algn="l"/>
              </a:tabLst>
            </a:pPr>
            <a:r>
              <a:rPr lang="fr-FR"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Adapter les solutions retenues aux spécificités et besoins de chaque territoire en partant de ce qui existe déjà.</a:t>
            </a:r>
            <a:endParaRPr lang="fr-FR" sz="1800" kern="1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itchFamily="2" charset="2"/>
              <a:buChar char=""/>
              <a:tabLst>
                <a:tab pos="457200" algn="l"/>
              </a:tabLst>
            </a:pPr>
            <a:r>
              <a:rPr lang="fr-FR"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Associer les personnes concernées à la définition des solutions.</a:t>
            </a:r>
            <a:endParaRPr lang="fr-FR" sz="1800" kern="1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itchFamily="2" charset="2"/>
              <a:buChar char=""/>
              <a:tabLst>
                <a:tab pos="457200" algn="l"/>
              </a:tabLst>
            </a:pPr>
            <a:r>
              <a:rPr lang="fr-FR"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Simplifier les démarches des personnes, assurer la qualité et l’équité.</a:t>
            </a:r>
            <a:endParaRPr lang="fr-FR" sz="1800" kern="1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itchFamily="2" charset="2"/>
              <a:buChar char=""/>
              <a:tabLst>
                <a:tab pos="457200" algn="l"/>
              </a:tabLst>
            </a:pPr>
            <a:r>
              <a:rPr lang="fr-FR"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Décloisonner le travail des professionnels pour garantir un accompagnement du parcours des personnes.</a:t>
            </a:r>
            <a:endParaRPr lang="fr-FR" sz="1800" kern="1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itchFamily="2" charset="2"/>
              <a:buChar char=""/>
              <a:tabLst>
                <a:tab pos="457200" algn="l"/>
              </a:tabLst>
            </a:pPr>
            <a:r>
              <a:rPr lang="fr-FR"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Favoriser la fédération des organisations territoriales, en s’appuyant sur l’existant et les spécificités.</a:t>
            </a:r>
            <a:endParaRPr lang="fr-FR" sz="1800" kern="1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 5">
            <a:extLst>
              <a:ext uri="{FF2B5EF4-FFF2-40B4-BE49-F238E27FC236}">
                <a16:creationId xmlns:a16="http://schemas.microsoft.com/office/drawing/2014/main" id="{666CBB94-84E8-2DE7-53EE-8CD6D4820F3C}"/>
              </a:ext>
            </a:extLst>
          </p:cNvPr>
          <p:cNvPicPr>
            <a:picLocks noChangeAspect="1"/>
          </p:cNvPicPr>
          <p:nvPr/>
        </p:nvPicPr>
        <p:blipFill>
          <a:blip r:embed="rId2"/>
          <a:stretch>
            <a:fillRect/>
          </a:stretch>
        </p:blipFill>
        <p:spPr>
          <a:xfrm>
            <a:off x="8864342" y="95317"/>
            <a:ext cx="2753992" cy="1321038"/>
          </a:xfrm>
          <a:prstGeom prst="rect">
            <a:avLst/>
          </a:prstGeom>
        </p:spPr>
      </p:pic>
    </p:spTree>
    <p:extLst>
      <p:ext uri="{BB962C8B-B14F-4D97-AF65-F5344CB8AC3E}">
        <p14:creationId xmlns:p14="http://schemas.microsoft.com/office/powerpoint/2010/main" val="912486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913775" y="609600"/>
            <a:ext cx="10364451" cy="780789"/>
          </a:xfrm>
        </p:spPr>
        <p:txBody>
          <a:bodyPr>
            <a:normAutofit/>
          </a:bodyPr>
          <a:lstStyle/>
          <a:p>
            <a:r>
              <a:rPr lang="fr-FR" sz="2800" dirty="0">
                <a:solidFill>
                  <a:srgbClr val="212121"/>
                </a:solidFill>
                <a:latin typeface="Calibri" panose="020F0502020204030204" pitchFamily="34" charset="0"/>
              </a:rPr>
              <a:t>Partenariats CCAS Faulx </a:t>
            </a: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2 décembre 2024</a:t>
            </a:r>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FAB58907-4DF5-EF4A-9FF9-BDBEAB1226AF}"/>
              </a:ext>
            </a:extLst>
          </p:cNvPr>
          <p:cNvSpPr txBox="1"/>
          <p:nvPr/>
        </p:nvSpPr>
        <p:spPr>
          <a:xfrm>
            <a:off x="468006" y="1996438"/>
            <a:ext cx="10364451" cy="2677656"/>
          </a:xfrm>
          <a:prstGeom prst="rect">
            <a:avLst/>
          </a:prstGeom>
          <a:noFill/>
        </p:spPr>
        <p:txBody>
          <a:bodyPr wrap="square" rtlCol="0">
            <a:spAutoFit/>
          </a:bodyPr>
          <a:lstStyle/>
          <a:p>
            <a:pPr lvl="1" rtl="0"/>
            <a:endParaRPr lang="fr-FR" sz="1400" b="1" dirty="0">
              <a:latin typeface="Calibri" panose="020F0502020204030204" pitchFamily="34" charset="0"/>
              <a:cs typeface="Calibri" panose="020F0502020204030204" pitchFamily="34" charset="0"/>
            </a:endParaRPr>
          </a:p>
          <a:p>
            <a:pPr lvl="1" rtl="0"/>
            <a:r>
              <a:rPr lang="fr-FR" sz="1400" b="1" dirty="0">
                <a:latin typeface="Calibri" panose="020F0502020204030204" pitchFamily="34" charset="0"/>
                <a:cs typeface="Calibri" panose="020F0502020204030204" pitchFamily="34" charset="0"/>
              </a:rPr>
              <a:t>Foyer Rural,</a:t>
            </a:r>
          </a:p>
          <a:p>
            <a:pPr lvl="1" rtl="0"/>
            <a:r>
              <a:rPr lang="fr-FR" sz="1400" dirty="0">
                <a:latin typeface="Calibri" panose="020F0502020204030204" pitchFamily="34" charset="0"/>
                <a:cs typeface="Calibri" panose="020F0502020204030204" pitchFamily="34" charset="0"/>
              </a:rPr>
              <a:t>La réunion du 19 avril dernier entre le Foyer Rural et le CCAS a validé le besoin exprimé par le focus groupe des séniors organisé en novembre 2023 et a permis la création de la section Marche.</a:t>
            </a:r>
          </a:p>
          <a:p>
            <a:pPr lvl="1" rtl="0"/>
            <a:r>
              <a:rPr lang="fr-FR" sz="1400" dirty="0">
                <a:latin typeface="Calibri" panose="020F0502020204030204" pitchFamily="34" charset="0"/>
                <a:cs typeface="Calibri" panose="020F0502020204030204" pitchFamily="34" charset="0"/>
              </a:rPr>
              <a:t>L’organisation de la nouvelle section, qui compte actuellement environ 40 membres, a été confiée à mesdames Gontier et Godefroy. Les sorties Marche se déroulent les jeudis matin (cf. article dans Info Faulx)</a:t>
            </a:r>
          </a:p>
          <a:p>
            <a:pPr lvl="1" rtl="0"/>
            <a:endParaRPr lang="fr-FR" sz="1400" b="1" dirty="0">
              <a:latin typeface="Calibri" panose="020F0502020204030204" pitchFamily="34" charset="0"/>
              <a:cs typeface="Calibri" panose="020F0502020204030204" pitchFamily="34" charset="0"/>
            </a:endParaRPr>
          </a:p>
          <a:p>
            <a:pPr lvl="1" rtl="0"/>
            <a:r>
              <a:rPr lang="fr-FR" sz="1400" b="1" dirty="0">
                <a:latin typeface="Calibri" panose="020F0502020204030204" pitchFamily="34" charset="0"/>
                <a:cs typeface="Calibri" panose="020F0502020204030204" pitchFamily="34" charset="0"/>
              </a:rPr>
              <a:t>Cap Entreprises</a:t>
            </a:r>
          </a:p>
          <a:p>
            <a:pPr lvl="1" rtl="0"/>
            <a:r>
              <a:rPr lang="fr-FR" sz="1400" b="0" i="0" u="none" strike="noStrike" dirty="0">
                <a:solidFill>
                  <a:srgbClr val="212121"/>
                </a:solidFill>
                <a:effectLst/>
                <a:latin typeface="Aptos" panose="020B0004020202020204" pitchFamily="34" charset="0"/>
              </a:rPr>
              <a:t>Pour faire suite à notre demande, cette association nous propose d’intervenir auprès du groupement d’action sociale et des communes qui en sont membres. L’objectif serait de représenter ses actions et d’envisager quelques pistes de travail (envoi de prescriptions directes vers l’association, d’assurer une présentation intercommunale du dispositif aux demandeurs d’emploi des communes).</a:t>
            </a:r>
            <a:endParaRPr lang="fr-FR" sz="1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8143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913775" y="609600"/>
            <a:ext cx="10364451" cy="780789"/>
          </a:xfrm>
        </p:spPr>
        <p:txBody>
          <a:bodyPr>
            <a:normAutofit/>
          </a:bodyPr>
          <a:lstStyle/>
          <a:p>
            <a:r>
              <a:rPr lang="fr-FR" sz="2800" dirty="0">
                <a:effectLst/>
                <a:latin typeface="Calibri" panose="020F0502020204030204" pitchFamily="34" charset="0"/>
                <a:cs typeface="Calibri" panose="020F0502020204030204" pitchFamily="34" charset="0"/>
              </a:rPr>
              <a:t>Partenariats CCAS Faulx </a:t>
            </a:r>
            <a:endParaRPr lang="fr-FR"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2 décembre 2024</a:t>
            </a:r>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FAB58907-4DF5-EF4A-9FF9-BDBEAB1226AF}"/>
              </a:ext>
            </a:extLst>
          </p:cNvPr>
          <p:cNvSpPr txBox="1"/>
          <p:nvPr/>
        </p:nvSpPr>
        <p:spPr>
          <a:xfrm>
            <a:off x="375736" y="736952"/>
            <a:ext cx="10364451" cy="5447645"/>
          </a:xfrm>
          <a:prstGeom prst="rect">
            <a:avLst/>
          </a:prstGeom>
          <a:noFill/>
        </p:spPr>
        <p:txBody>
          <a:bodyPr wrap="square" rtlCol="0">
            <a:spAutoFit/>
          </a:bodyPr>
          <a:lstStyle/>
          <a:p>
            <a:pPr lvl="1" rtl="0"/>
            <a:endParaRPr lang="fr-FR" sz="1400" b="1" dirty="0">
              <a:latin typeface="Calibri" panose="020F0502020204030204" pitchFamily="34" charset="0"/>
              <a:cs typeface="Calibri" panose="020F0502020204030204" pitchFamily="34" charset="0"/>
            </a:endParaRPr>
          </a:p>
          <a:p>
            <a:pPr algn="l"/>
            <a:endParaRPr lang="fr-FR" sz="1400" b="1" i="0" u="none" strike="noStrike" dirty="0">
              <a:solidFill>
                <a:srgbClr val="000000"/>
              </a:solidFill>
              <a:effectLst/>
            </a:endParaRPr>
          </a:p>
          <a:p>
            <a:pPr algn="l"/>
            <a:r>
              <a:rPr lang="fr-FR" sz="1600" b="1" dirty="0">
                <a:solidFill>
                  <a:srgbClr val="000000"/>
                </a:solidFill>
                <a:latin typeface="Calibri" panose="020F0502020204030204" pitchFamily="34" charset="0"/>
                <a:cs typeface="Calibri" panose="020F0502020204030204" pitchFamily="34" charset="0"/>
              </a:rPr>
              <a:t>Automobile Club Lorrain </a:t>
            </a:r>
          </a:p>
          <a:p>
            <a:pPr algn="l"/>
            <a:endParaRPr lang="fr-FR" sz="1600" b="1" dirty="0">
              <a:solidFill>
                <a:srgbClr val="000000"/>
              </a:solidFill>
              <a:latin typeface="Calibri" panose="020F0502020204030204" pitchFamily="34" charset="0"/>
              <a:cs typeface="Calibri" panose="020F0502020204030204" pitchFamily="34" charset="0"/>
            </a:endParaRPr>
          </a:p>
          <a:p>
            <a:pPr algn="l"/>
            <a:r>
              <a:rPr lang="fr-FR" sz="1600" dirty="0">
                <a:solidFill>
                  <a:srgbClr val="000000"/>
                </a:solidFill>
                <a:latin typeface="Calibri" panose="020F0502020204030204" pitchFamily="34" charset="0"/>
                <a:cs typeface="Calibri" panose="020F0502020204030204" pitchFamily="34" charset="0"/>
              </a:rPr>
              <a:t>L’ACL nous </a:t>
            </a:r>
            <a:r>
              <a:rPr lang="fr-FR" sz="1600" b="0" i="0" u="none" strike="noStrike" dirty="0">
                <a:solidFill>
                  <a:srgbClr val="000000"/>
                </a:solidFill>
                <a:effectLst/>
                <a:latin typeface="Calibri" panose="020F0502020204030204" pitchFamily="34" charset="0"/>
                <a:cs typeface="Calibri" panose="020F0502020204030204" pitchFamily="34" charset="0"/>
              </a:rPr>
              <a:t>propose de mettre en place, dans notre commune, une série d'actions spécialement conçues pour les </a:t>
            </a:r>
            <a:r>
              <a:rPr lang="fr-FR" sz="1600" b="1" i="0" u="none" strike="noStrike" dirty="0">
                <a:solidFill>
                  <a:srgbClr val="000000"/>
                </a:solidFill>
                <a:effectLst/>
                <a:latin typeface="Calibri" panose="020F0502020204030204" pitchFamily="34" charset="0"/>
                <a:cs typeface="Calibri" panose="020F0502020204030204" pitchFamily="34" charset="0"/>
              </a:rPr>
              <a:t>seniors de plus de 60 ans</a:t>
            </a:r>
            <a:r>
              <a:rPr lang="fr-FR" sz="1600" b="0" i="0" u="none" strike="noStrike" dirty="0">
                <a:solidFill>
                  <a:srgbClr val="000000"/>
                </a:solidFill>
                <a:effectLst/>
                <a:latin typeface="Calibri" panose="020F0502020204030204" pitchFamily="34" charset="0"/>
                <a:cs typeface="Calibri" panose="020F0502020204030204" pitchFamily="34" charset="0"/>
              </a:rPr>
              <a:t>, dans le cadre d'une initiative visant à améliorer leur sécurité, leur donner les outils nécessaires pour mieux se protéger au quotidien, et améliorer leur autonomie.</a:t>
            </a:r>
          </a:p>
          <a:p>
            <a:pPr algn="l"/>
            <a:endParaRPr lang="fr-FR" sz="1600" b="0" i="0" u="none" strike="noStrike" dirty="0">
              <a:solidFill>
                <a:srgbClr val="000000"/>
              </a:solidFill>
              <a:effectLst/>
              <a:latin typeface="Calibri" panose="020F0502020204030204" pitchFamily="34" charset="0"/>
              <a:cs typeface="Calibri" panose="020F0502020204030204" pitchFamily="34" charset="0"/>
            </a:endParaRPr>
          </a:p>
          <a:p>
            <a:pPr algn="l"/>
            <a:r>
              <a:rPr lang="fr-FR" sz="1600" b="1" dirty="0">
                <a:solidFill>
                  <a:srgbClr val="000000"/>
                </a:solidFill>
                <a:latin typeface="Calibri" panose="020F0502020204030204" pitchFamily="34" charset="0"/>
                <a:cs typeface="Calibri" panose="020F0502020204030204" pitchFamily="34" charset="0"/>
              </a:rPr>
              <a:t>C</a:t>
            </a:r>
            <a:r>
              <a:rPr lang="fr-FR" sz="1600" b="1" i="0" u="none" strike="noStrike" dirty="0">
                <a:solidFill>
                  <a:srgbClr val="000000"/>
                </a:solidFill>
                <a:effectLst/>
                <a:latin typeface="Calibri" panose="020F0502020204030204" pitchFamily="34" charset="0"/>
                <a:cs typeface="Calibri" panose="020F0502020204030204" pitchFamily="34" charset="0"/>
              </a:rPr>
              <a:t>es actions sont entièrement financées</a:t>
            </a:r>
            <a:r>
              <a:rPr lang="fr-FR" sz="1600" b="0" i="0" u="none" strike="noStrike" dirty="0">
                <a:solidFill>
                  <a:srgbClr val="000000"/>
                </a:solidFill>
                <a:effectLst/>
                <a:latin typeface="Calibri" panose="020F0502020204030204" pitchFamily="34" charset="0"/>
                <a:cs typeface="Calibri" panose="020F0502020204030204" pitchFamily="34" charset="0"/>
              </a:rPr>
              <a:t>, sans aucun reste à charge pour la commune ou les participants.</a:t>
            </a:r>
          </a:p>
          <a:p>
            <a:pPr algn="l"/>
            <a:r>
              <a:rPr lang="fr-FR" sz="1600" b="0" i="0" u="none" strike="noStrike" dirty="0">
                <a:solidFill>
                  <a:srgbClr val="000000"/>
                </a:solidFill>
                <a:effectLst/>
                <a:latin typeface="Calibri" panose="020F0502020204030204" pitchFamily="34" charset="0"/>
                <a:cs typeface="Calibri" panose="020F0502020204030204" pitchFamily="34" charset="0"/>
              </a:rPr>
              <a:t>Ces actions seront réalisées en partenariat avec plusieurs acteurs institutionnels : la </a:t>
            </a:r>
            <a:r>
              <a:rPr lang="fr-FR" sz="1600" b="1" i="0" u="none" strike="noStrike" dirty="0">
                <a:solidFill>
                  <a:srgbClr val="000000"/>
                </a:solidFill>
                <a:effectLst/>
                <a:latin typeface="Calibri" panose="020F0502020204030204" pitchFamily="34" charset="0"/>
                <a:cs typeface="Calibri" panose="020F0502020204030204" pitchFamily="34" charset="0"/>
              </a:rPr>
              <a:t>Conférence des Financeurs de la Prévention et de la Perte d’Autonomie</a:t>
            </a:r>
            <a:r>
              <a:rPr lang="fr-FR" sz="1600" b="0" i="0" u="none" strike="noStrike" dirty="0">
                <a:solidFill>
                  <a:srgbClr val="000000"/>
                </a:solidFill>
                <a:effectLst/>
                <a:latin typeface="Calibri" panose="020F0502020204030204" pitchFamily="34" charset="0"/>
                <a:cs typeface="Calibri" panose="020F0502020204030204" pitchFamily="34" charset="0"/>
              </a:rPr>
              <a:t>, le </a:t>
            </a:r>
            <a:r>
              <a:rPr lang="fr-FR" sz="1600" b="1" i="0" u="none" strike="noStrike" dirty="0">
                <a:solidFill>
                  <a:srgbClr val="000000"/>
                </a:solidFill>
                <a:effectLst/>
                <a:latin typeface="Calibri" panose="020F0502020204030204" pitchFamily="34" charset="0"/>
                <a:cs typeface="Calibri" panose="020F0502020204030204" pitchFamily="34" charset="0"/>
              </a:rPr>
              <a:t>Conseil Départemental</a:t>
            </a:r>
            <a:r>
              <a:rPr lang="fr-FR" sz="1600" b="0" i="0" u="none" strike="noStrike" dirty="0">
                <a:solidFill>
                  <a:srgbClr val="000000"/>
                </a:solidFill>
                <a:effectLst/>
                <a:latin typeface="Calibri" panose="020F0502020204030204" pitchFamily="34" charset="0"/>
                <a:cs typeface="Calibri" panose="020F0502020204030204" pitchFamily="34" charset="0"/>
              </a:rPr>
              <a:t>, la </a:t>
            </a:r>
            <a:r>
              <a:rPr lang="fr-FR" sz="1600" b="1" i="0" u="none" strike="noStrike" dirty="0">
                <a:solidFill>
                  <a:srgbClr val="000000"/>
                </a:solidFill>
                <a:effectLst/>
                <a:latin typeface="Calibri" panose="020F0502020204030204" pitchFamily="34" charset="0"/>
                <a:cs typeface="Calibri" panose="020F0502020204030204" pitchFamily="34" charset="0"/>
              </a:rPr>
              <a:t>CARSAT</a:t>
            </a:r>
            <a:r>
              <a:rPr lang="fr-FR" sz="1600" b="0" i="0" u="none" strike="noStrike" dirty="0">
                <a:solidFill>
                  <a:srgbClr val="000000"/>
                </a:solidFill>
                <a:effectLst/>
                <a:latin typeface="Calibri" panose="020F0502020204030204" pitchFamily="34" charset="0"/>
                <a:cs typeface="Calibri" panose="020F0502020204030204" pitchFamily="34" charset="0"/>
              </a:rPr>
              <a:t>, et l’</a:t>
            </a:r>
            <a:r>
              <a:rPr lang="fr-FR" sz="1600" b="1" i="0" u="none" strike="noStrike" dirty="0">
                <a:solidFill>
                  <a:srgbClr val="000000"/>
                </a:solidFill>
                <a:effectLst/>
                <a:latin typeface="Calibri" panose="020F0502020204030204" pitchFamily="34" charset="0"/>
                <a:cs typeface="Calibri" panose="020F0502020204030204" pitchFamily="34" charset="0"/>
              </a:rPr>
              <a:t>association Label Vie</a:t>
            </a:r>
            <a:r>
              <a:rPr lang="fr-FR" sz="1600" b="0" i="0" u="none" strike="noStrike" dirty="0">
                <a:solidFill>
                  <a:srgbClr val="000000"/>
                </a:solidFill>
                <a:effectLst/>
                <a:latin typeface="Calibri" panose="020F0502020204030204" pitchFamily="34" charset="0"/>
                <a:cs typeface="Calibri" panose="020F0502020204030204" pitchFamily="34" charset="0"/>
              </a:rPr>
              <a:t> (selon les types d'actions proposées).</a:t>
            </a:r>
          </a:p>
          <a:p>
            <a:pPr algn="l"/>
            <a:endParaRPr lang="fr-FR" sz="1600" b="0" i="0" u="none" strike="noStrike" dirty="0">
              <a:solidFill>
                <a:srgbClr val="000000"/>
              </a:solidFill>
              <a:effectLst/>
              <a:latin typeface="Calibri" panose="020F0502020204030204" pitchFamily="34" charset="0"/>
              <a:cs typeface="Calibri" panose="020F0502020204030204" pitchFamily="34" charset="0"/>
            </a:endParaRPr>
          </a:p>
          <a:p>
            <a:pPr algn="l"/>
            <a:r>
              <a:rPr lang="fr-FR" sz="1600" b="0" i="0" u="none" strike="noStrike" dirty="0">
                <a:solidFill>
                  <a:srgbClr val="000000"/>
                </a:solidFill>
                <a:effectLst/>
                <a:latin typeface="Calibri" panose="020F0502020204030204" pitchFamily="34" charset="0"/>
                <a:cs typeface="Calibri" panose="020F0502020204030204" pitchFamily="34" charset="0"/>
              </a:rPr>
              <a:t>Voici les principales actions proposées :</a:t>
            </a:r>
          </a:p>
          <a:p>
            <a:pPr algn="l">
              <a:buFont typeface="Arial" panose="020B0604020202020204" pitchFamily="34" charset="0"/>
              <a:buChar char="•"/>
            </a:pPr>
            <a:r>
              <a:rPr lang="fr-FR" sz="1600" b="1" i="0" u="none" strike="noStrike" dirty="0">
                <a:solidFill>
                  <a:srgbClr val="000000"/>
                </a:solidFill>
                <a:effectLst/>
                <a:latin typeface="Calibri" panose="020F0502020204030204" pitchFamily="34" charset="0"/>
                <a:cs typeface="Calibri" panose="020F0502020204030204" pitchFamily="34" charset="0"/>
              </a:rPr>
              <a:t>Atelier de remise à niveau du code de la route</a:t>
            </a:r>
            <a:r>
              <a:rPr lang="fr-FR" sz="1600" b="0" i="0" u="none" strike="noStrike" dirty="0">
                <a:solidFill>
                  <a:srgbClr val="000000"/>
                </a:solidFill>
                <a:effectLst/>
                <a:latin typeface="Calibri" panose="020F0502020204030204" pitchFamily="34" charset="0"/>
                <a:cs typeface="Calibri" panose="020F0502020204030204" pitchFamily="34" charset="0"/>
              </a:rPr>
              <a:t> : Ce programme inclut un cours de révision suivi de la possibilité de passer l'examen, afin de permettre aux seniors de se mettre à jour avec les règles de conduite actuelles.</a:t>
            </a:r>
          </a:p>
          <a:p>
            <a:pPr algn="l">
              <a:buFont typeface="Arial" panose="020B0604020202020204" pitchFamily="34" charset="0"/>
              <a:buChar char="•"/>
            </a:pPr>
            <a:r>
              <a:rPr lang="fr-FR" sz="1600" b="1" i="0" u="none" strike="noStrike" dirty="0">
                <a:solidFill>
                  <a:srgbClr val="000000"/>
                </a:solidFill>
                <a:effectLst/>
                <a:latin typeface="Calibri" panose="020F0502020204030204" pitchFamily="34" charset="0"/>
                <a:cs typeface="Calibri" panose="020F0502020204030204" pitchFamily="34" charset="0"/>
              </a:rPr>
              <a:t>Atelier Piétons</a:t>
            </a:r>
            <a:r>
              <a:rPr lang="fr-FR" sz="1600" b="0" i="0" u="none" strike="noStrike" dirty="0">
                <a:solidFill>
                  <a:srgbClr val="000000"/>
                </a:solidFill>
                <a:effectLst/>
                <a:latin typeface="Calibri" panose="020F0502020204030204" pitchFamily="34" charset="0"/>
                <a:cs typeface="Calibri" panose="020F0502020204030204" pitchFamily="34" charset="0"/>
              </a:rPr>
              <a:t> : Sensibilisation et conseils pratiques pour améliorer la sécurité des piétons, en abordant les bonnes pratiques et les comportements à adopter pour se déplacer en toute sécurité.</a:t>
            </a:r>
          </a:p>
          <a:p>
            <a:pPr algn="l">
              <a:buFont typeface="Arial" panose="020B0604020202020204" pitchFamily="34" charset="0"/>
              <a:buChar char="•"/>
            </a:pPr>
            <a:r>
              <a:rPr lang="fr-FR" sz="1600" b="1" i="0" u="none" strike="noStrike" dirty="0">
                <a:solidFill>
                  <a:srgbClr val="000000"/>
                </a:solidFill>
                <a:effectLst/>
                <a:latin typeface="Calibri" panose="020F0502020204030204" pitchFamily="34" charset="0"/>
                <a:cs typeface="Calibri" panose="020F0502020204030204" pitchFamily="34" charset="0"/>
              </a:rPr>
              <a:t>Simulateur de conduite et auto-évaluations</a:t>
            </a:r>
            <a:r>
              <a:rPr lang="fr-FR" sz="1600" b="0" i="0" u="none" strike="noStrike" dirty="0">
                <a:solidFill>
                  <a:srgbClr val="000000"/>
                </a:solidFill>
                <a:effectLst/>
                <a:latin typeface="Calibri" panose="020F0502020204030204" pitchFamily="34" charset="0"/>
                <a:cs typeface="Calibri" panose="020F0502020204030204" pitchFamily="34" charset="0"/>
              </a:rPr>
              <a:t> : Grâce à notre expert en </a:t>
            </a:r>
            <a:r>
              <a:rPr lang="fr-FR" sz="1600" b="1" i="0" u="none" strike="noStrike" dirty="0">
                <a:solidFill>
                  <a:srgbClr val="000000"/>
                </a:solidFill>
                <a:effectLst/>
                <a:latin typeface="Calibri" panose="020F0502020204030204" pitchFamily="34" charset="0"/>
                <a:cs typeface="Calibri" panose="020F0502020204030204" pitchFamily="34" charset="0"/>
              </a:rPr>
              <a:t>sécurité routière</a:t>
            </a:r>
            <a:r>
              <a:rPr lang="fr-FR" sz="1600" b="0" i="0" u="none" strike="noStrike" dirty="0">
                <a:solidFill>
                  <a:srgbClr val="000000"/>
                </a:solidFill>
                <a:effectLst/>
                <a:latin typeface="Calibri" panose="020F0502020204030204" pitchFamily="34" charset="0"/>
                <a:cs typeface="Calibri" panose="020F0502020204030204" pitchFamily="34" charset="0"/>
              </a:rPr>
              <a:t>, les participants pourront tester leurs réflexes et connaissances sur un simulateur de conduite, avec des conseils personnalisés.</a:t>
            </a:r>
          </a:p>
          <a:p>
            <a:pPr algn="l">
              <a:buFont typeface="Arial" panose="020B0604020202020204" pitchFamily="34" charset="0"/>
              <a:buChar char="•"/>
            </a:pPr>
            <a:r>
              <a:rPr lang="fr-FR" sz="1600" b="1" i="0" u="none" strike="noStrike" dirty="0">
                <a:solidFill>
                  <a:srgbClr val="000000"/>
                </a:solidFill>
                <a:effectLst/>
                <a:latin typeface="Calibri" panose="020F0502020204030204" pitchFamily="34" charset="0"/>
                <a:cs typeface="Calibri" panose="020F0502020204030204" pitchFamily="34" charset="0"/>
              </a:rPr>
              <a:t>Déjouer les pièges du constat à l’amiable</a:t>
            </a:r>
            <a:r>
              <a:rPr lang="fr-FR" sz="1600" b="0" i="0" u="none" strike="noStrike" dirty="0">
                <a:solidFill>
                  <a:srgbClr val="000000"/>
                </a:solidFill>
                <a:effectLst/>
                <a:latin typeface="Calibri" panose="020F0502020204030204" pitchFamily="34" charset="0"/>
                <a:cs typeface="Calibri" panose="020F0502020204030204" pitchFamily="34" charset="0"/>
              </a:rPr>
              <a:t> : Information sur les bonnes pratiques à adopter en cas d'accident de la route, avec un focus sur la façon de remplir un constat à l'amiable correctement.</a:t>
            </a:r>
          </a:p>
        </p:txBody>
      </p:sp>
    </p:spTree>
    <p:extLst>
      <p:ext uri="{BB962C8B-B14F-4D97-AF65-F5344CB8AC3E}">
        <p14:creationId xmlns:p14="http://schemas.microsoft.com/office/powerpoint/2010/main" val="2414569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913775" y="609600"/>
            <a:ext cx="10364451" cy="780789"/>
          </a:xfrm>
        </p:spPr>
        <p:txBody>
          <a:bodyPr>
            <a:normAutofit/>
          </a:bodyPr>
          <a:lstStyle/>
          <a:p>
            <a:r>
              <a:rPr lang="fr-FR" sz="2800" dirty="0"/>
              <a:t>Points divers</a:t>
            </a: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p:txBody>
          <a:bodyPr/>
          <a:lstStyle/>
          <a:p>
            <a:r>
              <a:rPr lang="en-US" dirty="0"/>
              <a:t>UDL/ Réunion ccas de Faulx du 2 décembre 2024</a:t>
            </a:r>
          </a:p>
        </p:txBody>
      </p:sp>
      <p:sp>
        <p:nvSpPr>
          <p:cNvPr id="8" name="ZoneTexte 7">
            <a:extLst>
              <a:ext uri="{FF2B5EF4-FFF2-40B4-BE49-F238E27FC236}">
                <a16:creationId xmlns:a16="http://schemas.microsoft.com/office/drawing/2014/main" id="{261883F4-7D52-8844-8DAB-E57320B7D2D8}"/>
              </a:ext>
            </a:extLst>
          </p:cNvPr>
          <p:cNvSpPr txBox="1"/>
          <p:nvPr/>
        </p:nvSpPr>
        <p:spPr>
          <a:xfrm>
            <a:off x="148267" y="1228897"/>
            <a:ext cx="10185635" cy="646331"/>
          </a:xfrm>
          <a:prstGeom prst="rect">
            <a:avLst/>
          </a:prstGeom>
          <a:noFill/>
        </p:spPr>
        <p:txBody>
          <a:bodyPr wrap="square" rtlCol="0">
            <a:spAutoFit/>
          </a:bodyPr>
          <a:lstStyle/>
          <a:p>
            <a:r>
              <a:rPr lang="fr-FR" dirty="0"/>
              <a:t> </a:t>
            </a:r>
          </a:p>
          <a:p>
            <a:endParaRPr lang="fr-FR" dirty="0"/>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F6092C7F-3DA2-9A30-771A-5356D2D63B33}"/>
              </a:ext>
            </a:extLst>
          </p:cNvPr>
          <p:cNvSpPr txBox="1"/>
          <p:nvPr/>
        </p:nvSpPr>
        <p:spPr>
          <a:xfrm>
            <a:off x="1484416" y="2398816"/>
            <a:ext cx="248786" cy="2031325"/>
          </a:xfrm>
          <a:prstGeom prst="rect">
            <a:avLst/>
          </a:prstGeom>
          <a:noFill/>
        </p:spPr>
        <p:txBody>
          <a:bodyPr wrap="none" rtlCol="0">
            <a:spAutoFit/>
          </a:bodyPr>
          <a:lstStyle/>
          <a:p>
            <a:endParaRPr lang="fr-FR" dirty="0"/>
          </a:p>
          <a:p>
            <a:endParaRPr lang="fr-FR" dirty="0"/>
          </a:p>
          <a:p>
            <a:endParaRPr lang="fr-FR" dirty="0"/>
          </a:p>
          <a:p>
            <a:endParaRPr lang="fr-FR" dirty="0"/>
          </a:p>
          <a:p>
            <a:endParaRPr lang="fr-FR" dirty="0"/>
          </a:p>
          <a:p>
            <a:endParaRPr lang="fr-FR" dirty="0"/>
          </a:p>
          <a:p>
            <a:r>
              <a:rPr lang="fr-FR" dirty="0"/>
              <a:t> </a:t>
            </a:r>
          </a:p>
        </p:txBody>
      </p:sp>
      <p:sp>
        <p:nvSpPr>
          <p:cNvPr id="4" name="ZoneTexte 3">
            <a:extLst>
              <a:ext uri="{FF2B5EF4-FFF2-40B4-BE49-F238E27FC236}">
                <a16:creationId xmlns:a16="http://schemas.microsoft.com/office/drawing/2014/main" id="{88DA236B-A217-0C47-912C-B6814371E50B}"/>
              </a:ext>
            </a:extLst>
          </p:cNvPr>
          <p:cNvSpPr txBox="1"/>
          <p:nvPr/>
        </p:nvSpPr>
        <p:spPr>
          <a:xfrm>
            <a:off x="1124262" y="1228897"/>
            <a:ext cx="9583322" cy="5909310"/>
          </a:xfrm>
          <a:prstGeom prst="rect">
            <a:avLst/>
          </a:prstGeom>
          <a:noFill/>
        </p:spPr>
        <p:txBody>
          <a:bodyPr wrap="square" rtlCol="0">
            <a:spAutoFit/>
          </a:bodyPr>
          <a:lstStyle/>
          <a:p>
            <a:endParaRPr lang="fr-FR" dirty="0"/>
          </a:p>
          <a:p>
            <a:endParaRPr lang="fr-FR" dirty="0"/>
          </a:p>
          <a:p>
            <a:endParaRPr lang="fr-FR" dirty="0"/>
          </a:p>
          <a:p>
            <a:endParaRPr lang="fr-FR" dirty="0"/>
          </a:p>
          <a:p>
            <a:r>
              <a:rPr lang="fr-FR" dirty="0"/>
              <a:t>Intervention Daniel :</a:t>
            </a:r>
          </a:p>
          <a:p>
            <a:r>
              <a:rPr lang="fr-FR" dirty="0"/>
              <a:t>La collecte de la Banque Alimentaire organisée à Faulx du 22 au 24 novembre 2024. Cependant un problème a empêché la ramasse des dons.  Les produits feront l’objet d’une redistribution par le CCAS en fonction des besoins des personnes enregistrées.</a:t>
            </a:r>
          </a:p>
          <a:p>
            <a:r>
              <a:rPr lang="fr-FR" dirty="0"/>
              <a:t> </a:t>
            </a:r>
          </a:p>
          <a:p>
            <a:r>
              <a:rPr lang="fr-FR" dirty="0"/>
              <a:t>La prochaine réunion plénière du CCAS de Faulx sera programmée en mars 2025</a:t>
            </a:r>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r>
              <a:rPr lang="fr-FR" dirty="0"/>
              <a:t>.</a:t>
            </a:r>
          </a:p>
        </p:txBody>
      </p:sp>
    </p:spTree>
    <p:extLst>
      <p:ext uri="{BB962C8B-B14F-4D97-AF65-F5344CB8AC3E}">
        <p14:creationId xmlns:p14="http://schemas.microsoft.com/office/powerpoint/2010/main" val="2797393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B91EC7D-1514-F843-94DE-AD2F66398946}"/>
              </a:ext>
            </a:extLst>
          </p:cNvPr>
          <p:cNvSpPr>
            <a:spLocks noGrp="1"/>
          </p:cNvSpPr>
          <p:nvPr>
            <p:ph sz="quarter" idx="13"/>
          </p:nvPr>
        </p:nvSpPr>
        <p:spPr>
          <a:xfrm>
            <a:off x="913774" y="1341856"/>
            <a:ext cx="10363826" cy="3424107"/>
          </a:xfrm>
        </p:spPr>
        <p:txBody>
          <a:bodyPr/>
          <a:lstStyle/>
          <a:p>
            <a:endParaRPr lang="fr-FR" dirty="0"/>
          </a:p>
          <a:p>
            <a:endParaRPr lang="fr-FR" dirty="0"/>
          </a:p>
        </p:txBody>
      </p:sp>
      <p:sp>
        <p:nvSpPr>
          <p:cNvPr id="5" name="Espace réservé du numéro de diapositive 4">
            <a:extLst>
              <a:ext uri="{FF2B5EF4-FFF2-40B4-BE49-F238E27FC236}">
                <a16:creationId xmlns:a16="http://schemas.microsoft.com/office/drawing/2014/main" id="{A056C8F4-DFF5-324F-9CF0-E063CBCCD40D}"/>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7" name="Rectangle 6">
            <a:extLst>
              <a:ext uri="{FF2B5EF4-FFF2-40B4-BE49-F238E27FC236}">
                <a16:creationId xmlns:a16="http://schemas.microsoft.com/office/drawing/2014/main" id="{7BD43580-4408-814F-9C10-1E9D4002C23B}"/>
              </a:ext>
            </a:extLst>
          </p:cNvPr>
          <p:cNvSpPr/>
          <p:nvPr/>
        </p:nvSpPr>
        <p:spPr>
          <a:xfrm>
            <a:off x="2202120" y="3251786"/>
            <a:ext cx="7787132" cy="923330"/>
          </a:xfrm>
          <a:prstGeom prst="rect">
            <a:avLst/>
          </a:prstGeom>
          <a:noFill/>
        </p:spPr>
        <p:txBody>
          <a:bodyPr wrap="none" lIns="91440" tIns="45720" rIns="91440" bIns="45720">
            <a:spAutoFit/>
          </a:bodyPr>
          <a:lstStyle/>
          <a:p>
            <a:pPr algn="ctr"/>
            <a:r>
              <a:rPr lang="fr-FR" sz="5400" b="1" dirty="0">
                <a:ln w="22225">
                  <a:solidFill>
                    <a:schemeClr val="accent2"/>
                  </a:solidFill>
                  <a:prstDash val="solid"/>
                </a:ln>
                <a:solidFill>
                  <a:schemeClr val="accent2">
                    <a:lumMod val="40000"/>
                    <a:lumOff val="60000"/>
                  </a:schemeClr>
                </a:solidFill>
              </a:rPr>
              <a:t>Merci pour votre attention </a:t>
            </a:r>
          </a:p>
        </p:txBody>
      </p:sp>
      <p:sp>
        <p:nvSpPr>
          <p:cNvPr id="2" name="Espace réservé du pied de page 1">
            <a:extLst>
              <a:ext uri="{FF2B5EF4-FFF2-40B4-BE49-F238E27FC236}">
                <a16:creationId xmlns:a16="http://schemas.microsoft.com/office/drawing/2014/main" id="{E5F9DC08-F0BE-1D40-86A7-4058EB586EB4}"/>
              </a:ext>
            </a:extLst>
          </p:cNvPr>
          <p:cNvSpPr>
            <a:spLocks noGrp="1"/>
          </p:cNvSpPr>
          <p:nvPr>
            <p:ph type="ftr" sz="quarter" idx="11"/>
          </p:nvPr>
        </p:nvSpPr>
        <p:spPr/>
        <p:txBody>
          <a:bodyPr/>
          <a:lstStyle/>
          <a:p>
            <a:r>
              <a:rPr lang="en-US" dirty="0"/>
              <a:t>UDL/ Réunion ccas de Faulx du  2 décembre 2024</a:t>
            </a:r>
          </a:p>
        </p:txBody>
      </p:sp>
      <p:grpSp>
        <p:nvGrpSpPr>
          <p:cNvPr id="8" name="Groupe 7">
            <a:extLst>
              <a:ext uri="{FF2B5EF4-FFF2-40B4-BE49-F238E27FC236}">
                <a16:creationId xmlns:a16="http://schemas.microsoft.com/office/drawing/2014/main" id="{14F2E705-2BC0-1F40-A8A0-17893DA7F1E6}"/>
              </a:ext>
            </a:extLst>
          </p:cNvPr>
          <p:cNvGrpSpPr/>
          <p:nvPr/>
        </p:nvGrpSpPr>
        <p:grpSpPr>
          <a:xfrm>
            <a:off x="5401717" y="1267504"/>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id="{8B45C229-5DBE-A24A-AD44-4AC3AC1C263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id="{42EB546F-E527-BD4E-9250-5052090A85B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688272240"/>
      </p:ext>
    </p:extLst>
  </p:cSld>
  <p:clrMapOvr>
    <a:masterClrMapping/>
  </p:clrMapOvr>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5687</TotalTime>
  <Words>1461</Words>
  <Application>Microsoft Office PowerPoint</Application>
  <PresentationFormat>Grand écran</PresentationFormat>
  <Paragraphs>176</Paragraphs>
  <Slides>12</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12</vt:i4>
      </vt:variant>
    </vt:vector>
  </HeadingPairs>
  <TitlesOfParts>
    <vt:vector size="20" baseType="lpstr">
      <vt:lpstr>Aptos</vt:lpstr>
      <vt:lpstr>Arial</vt:lpstr>
      <vt:lpstr>Calibri</vt:lpstr>
      <vt:lpstr>Comic Sans MS</vt:lpstr>
      <vt:lpstr>Symbol</vt:lpstr>
      <vt:lpstr>Times New Roman</vt:lpstr>
      <vt:lpstr>Tw Cen MT</vt:lpstr>
      <vt:lpstr>Ronds dans l’eau</vt:lpstr>
      <vt:lpstr>Présentation PowerPoint</vt:lpstr>
      <vt:lpstr>Présents :  Brigitte Casucci Ugo de Luca, Daniel Gérardin       Fabienne Georges, Marie-Jo Lépicier Rachel Grandieu, Véronique Hoffmann, Claudine Dinant, Dominique Grandieu,  Excusés :  Lionel Risse Jérôme Prévôt, Céline Lux, Martine Bouzenade, Armelle Bernard    </vt:lpstr>
      <vt:lpstr>Ordre du JOUR</vt:lpstr>
      <vt:lpstr> mise en œuvre de la télétransmission des actes soumis au contrôle de légalité et au contrôle budgétaire</vt:lpstr>
      <vt:lpstr>Point sur le voyage vacances seniors 2024</vt:lpstr>
      <vt:lpstr>Actualités GAS de la Vallée de la Mauchère</vt:lpstr>
      <vt:lpstr>Actualités GAS de la Vallée de la Mauchère</vt:lpstr>
      <vt:lpstr>Actualités GAS de la Vallée de la Mauchère</vt:lpstr>
      <vt:lpstr>Partenariats CCAS Faulx </vt:lpstr>
      <vt:lpstr>Partenariats CCAS Faulx </vt:lpstr>
      <vt:lpstr>Points divers</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CCAS DE FAULX</dc:title>
  <dc:creator>Ugo De Luca</dc:creator>
  <cp:lastModifiedBy>Corinne Becker</cp:lastModifiedBy>
  <cp:revision>324</cp:revision>
  <dcterms:created xsi:type="dcterms:W3CDTF">2020-09-28T12:19:33Z</dcterms:created>
  <dcterms:modified xsi:type="dcterms:W3CDTF">2024-12-10T13:14:33Z</dcterms:modified>
</cp:coreProperties>
</file>