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handoutMasterIdLst>
    <p:handoutMasterId r:id="rId14"/>
  </p:handoutMasterIdLst>
  <p:sldIdLst>
    <p:sldId id="256" r:id="rId2"/>
    <p:sldId id="295" r:id="rId3"/>
    <p:sldId id="257" r:id="rId4"/>
    <p:sldId id="293" r:id="rId5"/>
    <p:sldId id="297" r:id="rId6"/>
    <p:sldId id="301" r:id="rId7"/>
    <p:sldId id="306" r:id="rId8"/>
    <p:sldId id="304" r:id="rId9"/>
    <p:sldId id="305" r:id="rId10"/>
    <p:sldId id="303" r:id="rId11"/>
    <p:sldId id="27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059" autoAdjust="0"/>
    <p:restoredTop sz="95213"/>
  </p:normalViewPr>
  <p:slideViewPr>
    <p:cSldViewPr snapToGrid="0" snapToObjects="1">
      <p:cViewPr varScale="1">
        <p:scale>
          <a:sx n="93" d="100"/>
          <a:sy n="93" d="100"/>
        </p:scale>
        <p:origin x="13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A02909C2-61D1-154C-9C8D-CBBF188CB3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xmlns="" id="{D4DA0B8A-E0A6-D344-A4B4-6825A9AAEE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1C1B84-A217-0846-9982-0B2FB4A2A740}" type="datetimeFigureOut">
              <a:rPr lang="fr-FR" smtClean="0"/>
              <a:t>02/10/2023</a:t>
            </a:fld>
            <a:endParaRPr lang="fr-FR"/>
          </a:p>
        </p:txBody>
      </p:sp>
      <p:sp>
        <p:nvSpPr>
          <p:cNvPr id="4" name="Espace réservé du pied de page 3">
            <a:extLst>
              <a:ext uri="{FF2B5EF4-FFF2-40B4-BE49-F238E27FC236}">
                <a16:creationId xmlns:a16="http://schemas.microsoft.com/office/drawing/2014/main" xmlns="" id="{BD3D5585-544B-AA4C-99B2-0B4456F582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xmlns="" id="{D142F02B-D446-E549-A202-319CDACAD8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DDA5B7-69F3-7845-AEFC-C1368DE6C83B}" type="slidenum">
              <a:rPr lang="fr-FR" smtClean="0"/>
              <a:t>‹N°›</a:t>
            </a:fld>
            <a:endParaRPr lang="fr-FR"/>
          </a:p>
        </p:txBody>
      </p:sp>
    </p:spTree>
    <p:extLst>
      <p:ext uri="{BB962C8B-B14F-4D97-AF65-F5344CB8AC3E}">
        <p14:creationId xmlns:p14="http://schemas.microsoft.com/office/powerpoint/2010/main" val="34371536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6EAAB6-E3B4-714A-BBF9-7DC11CC19C95}" type="datetimeFigureOut">
              <a:rPr lang="fr-FR" smtClean="0"/>
              <a:t>02/10/2023</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FF80DE-E4A0-B045-9DD5-60E73E6FB058}" type="slidenum">
              <a:rPr lang="fr-FR" smtClean="0"/>
              <a:t>‹N°›</a:t>
            </a:fld>
            <a:endParaRPr lang="fr-FR"/>
          </a:p>
        </p:txBody>
      </p:sp>
    </p:spTree>
    <p:extLst>
      <p:ext uri="{BB962C8B-B14F-4D97-AF65-F5344CB8AC3E}">
        <p14:creationId xmlns:p14="http://schemas.microsoft.com/office/powerpoint/2010/main" val="132393617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3CC35E6-3894-D746-A638-82E1EBD6C2D8}" type="datetime1">
              <a:rPr lang="fr-FR" smtClean="0"/>
              <a:t>02/10/2023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DB88FFF5-3FE0-F247-BBF3-C12F62D420E6}" type="datetime1">
              <a:rPr lang="fr-FR" smtClean="0"/>
              <a:t>02/10/2023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0AC6CE05-743D-0E44-B2F7-E3CC2853985F}" type="datetime1">
              <a:rPr lang="fr-FR" smtClean="0"/>
              <a:t>02/10/2023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940A2507-3F41-914D-B1C4-425F39CF8D0D}" type="datetime1">
              <a:rPr lang="fr-FR" smtClean="0"/>
              <a:t>02/10/2023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E38D776-79E7-0C46-BADF-6473E34D875F}" type="datetime1">
              <a:rPr lang="fr-FR" smtClean="0"/>
              <a:t>02/10/2023</a:t>
            </a:fld>
            <a:endParaRPr lang="en-US"/>
          </a:p>
        </p:txBody>
      </p:sp>
      <p:sp>
        <p:nvSpPr>
          <p:cNvPr id="8" name="Footer Placeholder 7"/>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9" name="Slide Number Placeholder 8"/>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1B3ECE1E-0C42-1545-8899-1B873C734E50}" type="datetime1">
              <a:rPr lang="fr-FR" smtClean="0"/>
              <a:t>02/10/2023</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AA70B2B-7D94-E74C-93DF-CB35251F9272}" type="datetime1">
              <a:rPr lang="fr-FR" smtClean="0"/>
              <a:t>02/10/2023</a:t>
            </a:fld>
            <a:endParaRPr lang="en-US"/>
          </a:p>
        </p:txBody>
      </p:sp>
      <p:sp>
        <p:nvSpPr>
          <p:cNvPr id="3" name="Footer Placeholder 2"/>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4" name="Slide Number Placeholder 3"/>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A08C24A-7BCA-C84C-83D3-14E80F7608DB}" type="datetime1">
              <a:rPr lang="fr-FR" smtClean="0"/>
              <a:t>02/10/2023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5BD549BE-9F6C-7841-9A04-78730F3224F5}" type="datetime1">
              <a:rPr lang="fr-FR" smtClean="0"/>
              <a:t>02/10/2023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03E882C-70F8-094A-8D05-0F3B7C5E49AB}" type="datetime1">
              <a:rPr lang="fr-FR" smtClean="0"/>
              <a:t>02/10/2023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9EEAC419-A7AD-0043-B3BF-4A2CE005E936}" type="datetime1">
              <a:rPr lang="fr-FR" smtClean="0"/>
              <a:t>02/10/2023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D44F304E-F366-2545-8515-957788957858}" type="datetime1">
              <a:rPr lang="fr-FR" smtClean="0"/>
              <a:t>02/10/2023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4BD5867-1E70-E34D-A50B-E4333482548B}" type="datetime1">
              <a:rPr lang="fr-FR" smtClean="0"/>
              <a:t>02/10/2023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5F14115-CAC3-3C4E-98FA-BD6B9171EA58}" type="datetime1">
              <a:rPr lang="fr-FR" smtClean="0"/>
              <a:t>02/10/2023</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C33FB88-708D-4442-80C1-88FF75AD9087}" type="datetime1">
              <a:rPr lang="fr-FR" smtClean="0"/>
              <a:t>02/10/2023</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2E54337-CB0F-7049-AF30-67949335E076}" type="datetime1">
              <a:rPr lang="fr-FR" smtClean="0"/>
              <a:t>02/10/2023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681732C-20B9-7C45-ADAE-088F2B0F9467}" type="datetime1">
              <a:rPr lang="fr-FR" smtClean="0"/>
              <a:t>02/10/2023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71330EE-A842-074C-9495-F2D2DFAE8E6A}" type="datetime1">
              <a:rPr lang="fr-FR" smtClean="0"/>
              <a:t>02/10/2023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3595E478-612A-42ED-816A-0DD5B5C895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xmlns="" id="{CB226365-E8CD-4F1B-B318-7598AA28AE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xmlns="" id="{86F8589D-19E8-4616-A2D6-95125B4528F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xmlns="" id="{5F9D2829-9A1B-41D9-A712-382721D3A7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3" name="Sous-titre 2">
            <a:extLst>
              <a:ext uri="{FF2B5EF4-FFF2-40B4-BE49-F238E27FC236}">
                <a16:creationId xmlns:a16="http://schemas.microsoft.com/office/drawing/2014/main" xmlns="" id="{8F65E6D9-4EB7-924B-BA40-65A21957DD94}"/>
              </a:ext>
            </a:extLst>
          </p:cNvPr>
          <p:cNvSpPr>
            <a:spLocks noGrp="1"/>
          </p:cNvSpPr>
          <p:nvPr>
            <p:ph type="subTitle" idx="1"/>
          </p:nvPr>
        </p:nvSpPr>
        <p:spPr>
          <a:xfrm>
            <a:off x="150924" y="1471010"/>
            <a:ext cx="8978085" cy="1311274"/>
          </a:xfrm>
        </p:spPr>
        <p:txBody>
          <a:bodyPr anchor="b">
            <a:normAutofit/>
          </a:bodyPr>
          <a:lstStyle/>
          <a:p>
            <a:r>
              <a:rPr lang="fr-FR" sz="3200" b="1" dirty="0">
                <a:solidFill>
                  <a:schemeClr val="accent1">
                    <a:lumMod val="75000"/>
                  </a:schemeClr>
                </a:solidFill>
              </a:rPr>
              <a:t>Réunion plénière du 19 juin 2023</a:t>
            </a:r>
          </a:p>
        </p:txBody>
      </p:sp>
      <p:sp>
        <p:nvSpPr>
          <p:cNvPr id="5" name="Espace réservé du numéro de diapositive 4">
            <a:extLst>
              <a:ext uri="{FF2B5EF4-FFF2-40B4-BE49-F238E27FC236}">
                <a16:creationId xmlns:a16="http://schemas.microsoft.com/office/drawing/2014/main" xmlns=""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1</a:t>
            </a:fld>
            <a:endParaRPr lang="en-US" dirty="0"/>
          </a:p>
        </p:txBody>
      </p:sp>
      <p:sp>
        <p:nvSpPr>
          <p:cNvPr id="4" name="Espace réservé du pied de page 3">
            <a:extLst>
              <a:ext uri="{FF2B5EF4-FFF2-40B4-BE49-F238E27FC236}">
                <a16:creationId xmlns:a16="http://schemas.microsoft.com/office/drawing/2014/main" xmlns="" id="{5818179D-0B05-4746-AD6A-0FF569DD85A4}"/>
              </a:ext>
            </a:extLst>
          </p:cNvPr>
          <p:cNvSpPr>
            <a:spLocks noGrp="1"/>
          </p:cNvSpPr>
          <p:nvPr>
            <p:ph type="ftr" sz="quarter" idx="11"/>
          </p:nvPr>
        </p:nvSpPr>
        <p:spPr/>
        <p:txBody>
          <a:bodyPr/>
          <a:lstStyle/>
          <a:p>
            <a:r>
              <a:rPr lang="en-US" dirty="0"/>
              <a:t>UDL/ Réunion ccas de Faulx du  19  </a:t>
            </a:r>
            <a:r>
              <a:rPr lang="en-US" dirty="0" err="1"/>
              <a:t>juin</a:t>
            </a:r>
            <a:r>
              <a:rPr lang="en-US" dirty="0"/>
              <a:t> 2023</a:t>
            </a:r>
          </a:p>
        </p:txBody>
      </p:sp>
      <p:grpSp>
        <p:nvGrpSpPr>
          <p:cNvPr id="12" name="Groupe 11">
            <a:extLst>
              <a:ext uri="{FF2B5EF4-FFF2-40B4-BE49-F238E27FC236}">
                <a16:creationId xmlns:a16="http://schemas.microsoft.com/office/drawing/2014/main" xmlns="" id="{83879A43-E3E5-064A-81C6-CE0B3B7F328B}"/>
              </a:ext>
            </a:extLst>
          </p:cNvPr>
          <p:cNvGrpSpPr/>
          <p:nvPr/>
        </p:nvGrpSpPr>
        <p:grpSpPr>
          <a:xfrm>
            <a:off x="10248344" y="335006"/>
            <a:ext cx="1387939" cy="1744133"/>
            <a:chOff x="5364553" y="2995930"/>
            <a:chExt cx="1270562" cy="1158528"/>
          </a:xfrm>
        </p:grpSpPr>
        <p:pic>
          <p:nvPicPr>
            <p:cNvPr id="13" name="Image 12" descr="Une image contenant signe, tenant, dessin, grand&#10;&#10;Description générée automatiquement">
              <a:extLst>
                <a:ext uri="{FF2B5EF4-FFF2-40B4-BE49-F238E27FC236}">
                  <a16:creationId xmlns:a16="http://schemas.microsoft.com/office/drawing/2014/main" xmlns="" id="{D6C18DCD-7DEF-E043-85D7-18309CB98E3C}"/>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5364553" y="2995930"/>
              <a:ext cx="1270562" cy="866140"/>
            </a:xfrm>
            <a:prstGeom prst="rect">
              <a:avLst/>
            </a:prstGeom>
          </p:spPr>
        </p:pic>
        <p:sp>
          <p:nvSpPr>
            <p:cNvPr id="14" name="ZoneTexte 13">
              <a:extLst>
                <a:ext uri="{FF2B5EF4-FFF2-40B4-BE49-F238E27FC236}">
                  <a16:creationId xmlns:a16="http://schemas.microsoft.com/office/drawing/2014/main" xmlns="" id="{05795D09-17A0-7642-8F28-F67CAE338846}"/>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660681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3595E478-612A-42ED-816A-0DD5B5C895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xmlns="" id="{CB226365-E8CD-4F1B-B318-7598AA28AE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xmlns="" id="{86F8589D-19E8-4616-A2D6-95125B4528F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xmlns="" id="{5F9D2829-9A1B-41D9-A712-382721D3A7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 name="Titre 1">
            <a:extLst>
              <a:ext uri="{FF2B5EF4-FFF2-40B4-BE49-F238E27FC236}">
                <a16:creationId xmlns:a16="http://schemas.microsoft.com/office/drawing/2014/main" xmlns="" id="{6427F690-C0CE-4347-9B74-3AB47B8D29BF}"/>
              </a:ext>
            </a:extLst>
          </p:cNvPr>
          <p:cNvSpPr>
            <a:spLocks noGrp="1"/>
          </p:cNvSpPr>
          <p:nvPr>
            <p:ph type="ctrTitle"/>
          </p:nvPr>
        </p:nvSpPr>
        <p:spPr>
          <a:xfrm>
            <a:off x="538042" y="83127"/>
            <a:ext cx="8986362" cy="5959401"/>
          </a:xfrm>
        </p:spPr>
        <p:txBody>
          <a:bodyPr anchor="ctr">
            <a:normAutofit/>
          </a:bodyPr>
          <a:lstStyle/>
          <a:p>
            <a:pPr lvl="2"/>
            <a:r>
              <a:rPr lang="fr-FR" sz="1400" b="1" dirty="0"/>
              <a:t>Présents :</a:t>
            </a:r>
            <a:br>
              <a:rPr lang="fr-FR" sz="1400" b="1" dirty="0"/>
            </a:br>
            <a:r>
              <a:rPr lang="fr-FR" sz="1400" dirty="0"/>
              <a:t>Dominique Grandieu, </a:t>
            </a:r>
            <a:br>
              <a:rPr lang="fr-FR" sz="1400" dirty="0"/>
            </a:br>
            <a:r>
              <a:rPr lang="fr-FR" sz="1400" dirty="0"/>
              <a:t>Brigitte Casucci,</a:t>
            </a:r>
            <a:br>
              <a:rPr lang="fr-FR" sz="1400" dirty="0"/>
            </a:br>
            <a:r>
              <a:rPr lang="fr-FR" sz="1400" dirty="0"/>
              <a:t>Ugo de Luca,</a:t>
            </a:r>
            <a:br>
              <a:rPr lang="fr-FR" sz="1400" dirty="0"/>
            </a:br>
            <a:r>
              <a:rPr lang="fr-FR" sz="1400" dirty="0"/>
              <a:t>Daniel Gérardin						</a:t>
            </a:r>
            <a:br>
              <a:rPr lang="fr-FR" sz="1400" dirty="0"/>
            </a:br>
            <a:r>
              <a:rPr lang="fr-FR" sz="1400" dirty="0"/>
              <a:t>Lionel Risse</a:t>
            </a:r>
            <a:br>
              <a:rPr lang="fr-FR" sz="1400" dirty="0"/>
            </a:br>
            <a:r>
              <a:rPr lang="fr-FR" sz="1400" dirty="0"/>
              <a:t>Fabienne Georges,</a:t>
            </a:r>
            <a:br>
              <a:rPr lang="fr-FR" sz="1400" dirty="0"/>
            </a:br>
            <a:r>
              <a:rPr lang="fr-FR" sz="1400" dirty="0"/>
              <a:t>Claudine Dinant</a:t>
            </a:r>
            <a:br>
              <a:rPr lang="fr-FR" sz="1400" dirty="0"/>
            </a:br>
            <a:r>
              <a:rPr lang="fr-FR" sz="1400" dirty="0"/>
              <a:t>Marie-Jo </a:t>
            </a:r>
            <a:r>
              <a:rPr lang="fr-FR" sz="1400" dirty="0" err="1"/>
              <a:t>Lépicier</a:t>
            </a:r>
            <a:r>
              <a:rPr lang="fr-FR" sz="1400" dirty="0"/>
              <a:t/>
            </a:r>
            <a:br>
              <a:rPr lang="fr-FR" sz="1400" dirty="0"/>
            </a:br>
            <a:r>
              <a:rPr lang="fr-FR" sz="1400" dirty="0"/>
              <a:t>Armelle Bernard</a:t>
            </a:r>
            <a:br>
              <a:rPr lang="fr-FR" sz="1400" dirty="0"/>
            </a:br>
            <a:r>
              <a:rPr lang="fr-FR" sz="1400" dirty="0"/>
              <a:t/>
            </a:r>
            <a:br>
              <a:rPr lang="fr-FR" sz="1400" dirty="0"/>
            </a:br>
            <a:r>
              <a:rPr lang="fr-FR" sz="1400" dirty="0"/>
              <a:t/>
            </a:r>
            <a:br>
              <a:rPr lang="fr-FR" sz="1400" dirty="0"/>
            </a:br>
            <a:r>
              <a:rPr lang="fr-FR" sz="1400" dirty="0"/>
              <a:t/>
            </a:r>
            <a:br>
              <a:rPr lang="fr-FR" sz="1400" dirty="0"/>
            </a:br>
            <a:r>
              <a:rPr lang="fr-FR" sz="1400" b="1" dirty="0"/>
              <a:t>Excusés :</a:t>
            </a:r>
            <a:br>
              <a:rPr lang="fr-FR" sz="1400" b="1" dirty="0"/>
            </a:br>
            <a:r>
              <a:rPr lang="fr-FR" sz="1400" dirty="0"/>
              <a:t>Jérôme Prévôt</a:t>
            </a:r>
            <a:br>
              <a:rPr lang="fr-FR" sz="1400" dirty="0"/>
            </a:br>
            <a:r>
              <a:rPr lang="fr-FR" sz="1400" dirty="0"/>
              <a:t>Rachel </a:t>
            </a:r>
            <a:r>
              <a:rPr lang="fr-FR" sz="1400" dirty="0" err="1"/>
              <a:t>Grandieu</a:t>
            </a:r>
            <a:r>
              <a:rPr lang="fr-FR" sz="1400" dirty="0"/>
              <a:t>,</a:t>
            </a:r>
            <a:br>
              <a:rPr lang="fr-FR" sz="1400" dirty="0"/>
            </a:br>
            <a:r>
              <a:rPr lang="fr-FR" sz="1400" dirty="0"/>
              <a:t>Véronique Hoffmann,</a:t>
            </a:r>
            <a:br>
              <a:rPr lang="fr-FR" sz="1400" dirty="0"/>
            </a:br>
            <a:r>
              <a:rPr lang="fr-FR" sz="1400" dirty="0"/>
              <a:t>Céline Lux</a:t>
            </a:r>
          </a:p>
        </p:txBody>
      </p:sp>
      <p:sp>
        <p:nvSpPr>
          <p:cNvPr id="5" name="Espace réservé du numéro de diapositive 4">
            <a:extLst>
              <a:ext uri="{FF2B5EF4-FFF2-40B4-BE49-F238E27FC236}">
                <a16:creationId xmlns:a16="http://schemas.microsoft.com/office/drawing/2014/main" xmlns=""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2</a:t>
            </a:fld>
            <a:endParaRPr lang="en-US" dirty="0"/>
          </a:p>
        </p:txBody>
      </p:sp>
      <p:sp>
        <p:nvSpPr>
          <p:cNvPr id="4" name="Espace réservé du pied de page 3">
            <a:extLst>
              <a:ext uri="{FF2B5EF4-FFF2-40B4-BE49-F238E27FC236}">
                <a16:creationId xmlns:a16="http://schemas.microsoft.com/office/drawing/2014/main" xmlns="" id="{5818179D-0B05-4746-AD6A-0FF569DD85A4}"/>
              </a:ext>
            </a:extLst>
          </p:cNvPr>
          <p:cNvSpPr>
            <a:spLocks noGrp="1"/>
          </p:cNvSpPr>
          <p:nvPr>
            <p:ph type="ftr" sz="quarter" idx="11"/>
          </p:nvPr>
        </p:nvSpPr>
        <p:spPr/>
        <p:txBody>
          <a:bodyPr/>
          <a:lstStyle/>
          <a:p>
            <a:r>
              <a:rPr lang="en-US" dirty="0"/>
              <a:t>UDL/ Réunion ccas de Faulx du 19 </a:t>
            </a:r>
            <a:r>
              <a:rPr lang="en-US" dirty="0" err="1"/>
              <a:t>juin</a:t>
            </a:r>
            <a:r>
              <a:rPr lang="en-US" dirty="0"/>
              <a:t> 2023</a:t>
            </a:r>
          </a:p>
        </p:txBody>
      </p:sp>
      <p:grpSp>
        <p:nvGrpSpPr>
          <p:cNvPr id="10" name="Groupe 9">
            <a:extLst>
              <a:ext uri="{FF2B5EF4-FFF2-40B4-BE49-F238E27FC236}">
                <a16:creationId xmlns:a16="http://schemas.microsoft.com/office/drawing/2014/main" xmlns="" id="{D26E7B21-8BC2-F944-8FFC-06BFF319D62A}"/>
              </a:ext>
            </a:extLst>
          </p:cNvPr>
          <p:cNvGrpSpPr/>
          <p:nvPr/>
        </p:nvGrpSpPr>
        <p:grpSpPr>
          <a:xfrm>
            <a:off x="10248344" y="335006"/>
            <a:ext cx="1387939" cy="1744133"/>
            <a:chOff x="5364553" y="2995930"/>
            <a:chExt cx="1270562" cy="1158528"/>
          </a:xfrm>
        </p:grpSpPr>
        <p:pic>
          <p:nvPicPr>
            <p:cNvPr id="12" name="Image 11" descr="Une image contenant signe, tenant, dessin, grand&#10;&#10;Description générée automatiquement">
              <a:extLst>
                <a:ext uri="{FF2B5EF4-FFF2-40B4-BE49-F238E27FC236}">
                  <a16:creationId xmlns:a16="http://schemas.microsoft.com/office/drawing/2014/main" xmlns="" id="{C97B7162-DB73-B14F-95B9-8FD6AE76358C}"/>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5364553" y="2995930"/>
              <a:ext cx="1270562" cy="866140"/>
            </a:xfrm>
            <a:prstGeom prst="rect">
              <a:avLst/>
            </a:prstGeom>
          </p:spPr>
        </p:pic>
        <p:sp>
          <p:nvSpPr>
            <p:cNvPr id="13" name="ZoneTexte 12">
              <a:extLst>
                <a:ext uri="{FF2B5EF4-FFF2-40B4-BE49-F238E27FC236}">
                  <a16:creationId xmlns:a16="http://schemas.microsoft.com/office/drawing/2014/main" xmlns="" id="{9B0A28DC-6A64-9B49-9929-8A7B5406FC1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40837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2166CC71-281E-1442-92BB-BD06647CF23B}"/>
              </a:ext>
            </a:extLst>
          </p:cNvPr>
          <p:cNvSpPr>
            <a:spLocks noGrp="1"/>
          </p:cNvSpPr>
          <p:nvPr>
            <p:ph type="title"/>
          </p:nvPr>
        </p:nvSpPr>
        <p:spPr>
          <a:xfrm>
            <a:off x="913149" y="201459"/>
            <a:ext cx="10364451" cy="976178"/>
          </a:xfrm>
        </p:spPr>
        <p:txBody>
          <a:bodyPr/>
          <a:lstStyle/>
          <a:p>
            <a:r>
              <a:rPr lang="fr-FR" dirty="0"/>
              <a:t>Ordre du JOUR</a:t>
            </a:r>
          </a:p>
        </p:txBody>
      </p:sp>
      <p:sp>
        <p:nvSpPr>
          <p:cNvPr id="3" name="Espace réservé du contenu 2">
            <a:extLst>
              <a:ext uri="{FF2B5EF4-FFF2-40B4-BE49-F238E27FC236}">
                <a16:creationId xmlns:a16="http://schemas.microsoft.com/office/drawing/2014/main" xmlns="" id="{7E1498D9-223C-7341-A7CC-69E0E8D5419B}"/>
              </a:ext>
            </a:extLst>
          </p:cNvPr>
          <p:cNvSpPr>
            <a:spLocks noGrp="1"/>
          </p:cNvSpPr>
          <p:nvPr>
            <p:ph sz="quarter" idx="13"/>
          </p:nvPr>
        </p:nvSpPr>
        <p:spPr>
          <a:xfrm>
            <a:off x="913149" y="823926"/>
            <a:ext cx="10363826" cy="5424474"/>
          </a:xfrm>
        </p:spPr>
        <p:txBody>
          <a:bodyPr>
            <a:normAutofit fontScale="40000" lnSpcReduction="20000"/>
          </a:bodyPr>
          <a:lstStyle/>
          <a:p>
            <a:pPr marL="0" indent="0">
              <a:buNone/>
            </a:pPr>
            <a:endParaRPr lang="fr-FR" sz="4900" dirty="0"/>
          </a:p>
          <a:p>
            <a:pPr marL="0" indent="0">
              <a:buNone/>
            </a:pPr>
            <a:r>
              <a:rPr lang="fr-FR" sz="4900" dirty="0"/>
              <a:t>POINTS de situation : 	</a:t>
            </a:r>
            <a:r>
              <a:rPr lang="fr-FR" sz="4800" dirty="0"/>
              <a:t>	</a:t>
            </a:r>
            <a:endParaRPr lang="fr-FR" sz="4800" b="1" dirty="0"/>
          </a:p>
          <a:p>
            <a:pPr marL="0" indent="0">
              <a:buNone/>
            </a:pPr>
            <a:r>
              <a:rPr lang="fr-FR" sz="4900" dirty="0"/>
              <a:t>	- Ateliers numériques</a:t>
            </a:r>
          </a:p>
          <a:p>
            <a:pPr marL="0" indent="0">
              <a:buNone/>
            </a:pPr>
            <a:r>
              <a:rPr lang="fr-FR" sz="4900" dirty="0"/>
              <a:t>	- convention ancv vacances seniors,</a:t>
            </a:r>
          </a:p>
          <a:p>
            <a:pPr marL="0" indent="0">
              <a:buNone/>
            </a:pPr>
            <a:r>
              <a:rPr lang="fr-FR" sz="4900" dirty="0"/>
              <a:t>	- Partenariat CCAS / résidences des Hêtres, actions 2023</a:t>
            </a:r>
          </a:p>
          <a:p>
            <a:pPr marL="0" indent="0">
              <a:buNone/>
            </a:pPr>
            <a:r>
              <a:rPr lang="fr-FR" sz="4900" dirty="0"/>
              <a:t>	- Vestiaire solidaire et distribution alimentaire</a:t>
            </a:r>
          </a:p>
          <a:p>
            <a:pPr marL="0" indent="0">
              <a:buNone/>
            </a:pPr>
            <a:r>
              <a:rPr lang="fr-FR" sz="4900" dirty="0"/>
              <a:t>	- </a:t>
            </a:r>
            <a:r>
              <a:rPr lang="fr-FR" sz="4800" b="0" i="0" u="none" strike="noStrike" dirty="0">
                <a:solidFill>
                  <a:srgbClr val="1D2129"/>
                </a:solidFill>
                <a:effectLst/>
                <a:latin typeface="system-ui"/>
              </a:rPr>
              <a:t>Commission Territoriale des Aides Sociales Facultatives</a:t>
            </a:r>
          </a:p>
          <a:p>
            <a:pPr marL="0" indent="0">
              <a:buNone/>
            </a:pPr>
            <a:r>
              <a:rPr lang="fr-FR" sz="4900" dirty="0"/>
              <a:t>	- permanence Point conseil Budget</a:t>
            </a:r>
          </a:p>
          <a:p>
            <a:pPr marL="0" indent="0">
              <a:buNone/>
            </a:pPr>
            <a:endParaRPr lang="fr-FR" sz="4900" dirty="0"/>
          </a:p>
          <a:p>
            <a:pPr marL="0" indent="0">
              <a:buNone/>
            </a:pPr>
            <a:r>
              <a:rPr lang="fr-FR" sz="4900" dirty="0"/>
              <a:t>POINTS divers</a:t>
            </a:r>
            <a:endParaRPr lang="fr-FR" sz="4300" dirty="0"/>
          </a:p>
          <a:p>
            <a:pPr marL="0" indent="0">
              <a:buNone/>
            </a:pPr>
            <a:r>
              <a:rPr lang="fr-FR" sz="4800" dirty="0"/>
              <a:t>		</a:t>
            </a:r>
            <a:endParaRPr lang="fr-FR" sz="4300" dirty="0"/>
          </a:p>
          <a:p>
            <a:pPr marL="0" indent="0">
              <a:buNone/>
            </a:pPr>
            <a:r>
              <a:rPr lang="fr-FR" sz="4900" dirty="0"/>
              <a:t>	</a:t>
            </a:r>
          </a:p>
          <a:p>
            <a:pPr marL="914400" lvl="2" indent="0">
              <a:buNone/>
            </a:pPr>
            <a:endParaRPr lang="fr-FR" dirty="0"/>
          </a:p>
          <a:p>
            <a:endParaRPr lang="fr-FR" dirty="0"/>
          </a:p>
          <a:p>
            <a:pPr marL="457200" lvl="1" indent="0">
              <a:buNone/>
            </a:pPr>
            <a:endParaRPr lang="fr-FR" dirty="0"/>
          </a:p>
          <a:p>
            <a:pPr marL="457200" lvl="1" indent="0">
              <a:buNone/>
            </a:pPr>
            <a:endParaRPr lang="fr-FR" dirty="0"/>
          </a:p>
          <a:p>
            <a:pPr lvl="1"/>
            <a:endParaRPr lang="fr-FR" dirty="0"/>
          </a:p>
        </p:txBody>
      </p:sp>
      <p:sp>
        <p:nvSpPr>
          <p:cNvPr id="6" name="Espace réservé du numéro de diapositive 5">
            <a:extLst>
              <a:ext uri="{FF2B5EF4-FFF2-40B4-BE49-F238E27FC236}">
                <a16:creationId xmlns:a16="http://schemas.microsoft.com/office/drawing/2014/main" xmlns="" id="{EEFAF7A1-0367-FC4C-A7C4-4E93FD9EB0F0}"/>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4" name="Espace réservé du pied de page 3">
            <a:extLst>
              <a:ext uri="{FF2B5EF4-FFF2-40B4-BE49-F238E27FC236}">
                <a16:creationId xmlns:a16="http://schemas.microsoft.com/office/drawing/2014/main" xmlns="" id="{B5DC36CE-B8D1-3743-8569-DA2DAF0927C7}"/>
              </a:ext>
            </a:extLst>
          </p:cNvPr>
          <p:cNvSpPr>
            <a:spLocks noGrp="1"/>
          </p:cNvSpPr>
          <p:nvPr>
            <p:ph type="ftr" sz="quarter" idx="11"/>
          </p:nvPr>
        </p:nvSpPr>
        <p:spPr>
          <a:xfrm>
            <a:off x="907304" y="6189632"/>
            <a:ext cx="6672887" cy="365125"/>
          </a:xfrm>
        </p:spPr>
        <p:txBody>
          <a:bodyPr/>
          <a:lstStyle/>
          <a:p>
            <a:r>
              <a:rPr lang="en-US" dirty="0"/>
              <a:t>UDL/ Réunion ccas de Faulx du 19 </a:t>
            </a:r>
            <a:r>
              <a:rPr lang="en-US" dirty="0" err="1"/>
              <a:t>juin</a:t>
            </a:r>
            <a:r>
              <a:rPr lang="en-US" dirty="0"/>
              <a:t> 2023</a:t>
            </a:r>
          </a:p>
        </p:txBody>
      </p:sp>
      <p:grpSp>
        <p:nvGrpSpPr>
          <p:cNvPr id="8" name="Groupe 7">
            <a:extLst>
              <a:ext uri="{FF2B5EF4-FFF2-40B4-BE49-F238E27FC236}">
                <a16:creationId xmlns:a16="http://schemas.microsoft.com/office/drawing/2014/main" xmlns="" id="{0F226967-6A86-634E-B1C8-D60CE815D8CD}"/>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7991D8BA-35D7-9242-B126-0EE28706FD40}"/>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ED144FCA-F56E-B048-AB4F-9C22CE82D590}"/>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4080257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a:xfrm>
            <a:off x="149560" y="335006"/>
            <a:ext cx="10364451" cy="1029357"/>
          </a:xfrm>
        </p:spPr>
        <p:txBody>
          <a:bodyPr>
            <a:normAutofit/>
          </a:bodyPr>
          <a:lstStyle/>
          <a:p>
            <a:r>
              <a:rPr lang="fr-FR" sz="2800" dirty="0"/>
              <a:t>Ateliers numériques, </a:t>
            </a:r>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a:xfrm>
            <a:off x="913774" y="1024693"/>
            <a:ext cx="10364451" cy="5041144"/>
          </a:xfrm>
        </p:spPr>
        <p:txBody>
          <a:bodyPr>
            <a:noAutofit/>
          </a:bodyPr>
          <a:lstStyle/>
          <a:p>
            <a:pPr marL="457200" lvl="1" indent="0">
              <a:buNone/>
            </a:pPr>
            <a:r>
              <a:rPr lang="fr-FR" sz="1200" dirty="0">
                <a:latin typeface="Arial" panose="020B0604020202020204" pitchFamily="34" charset="0"/>
                <a:cs typeface="Arial" panose="020B0604020202020204" pitchFamily="34" charset="0"/>
              </a:rPr>
              <a:t>	</a:t>
            </a:r>
          </a:p>
          <a:p>
            <a:pPr marL="457200" lvl="1" indent="0">
              <a:buNone/>
            </a:pPr>
            <a:r>
              <a:rPr lang="fr-FR" sz="1000" dirty="0">
                <a:latin typeface="Arial" panose="020B0604020202020204" pitchFamily="34" charset="0"/>
                <a:cs typeface="Arial" panose="020B0604020202020204" pitchFamily="34" charset="0"/>
              </a:rPr>
              <a:t>Référents : ugo DE luca, Brigitte </a:t>
            </a:r>
            <a:r>
              <a:rPr lang="fr-FR" sz="1000" dirty="0" err="1">
                <a:latin typeface="Arial" panose="020B0604020202020204" pitchFamily="34" charset="0"/>
                <a:cs typeface="Arial" panose="020B0604020202020204" pitchFamily="34" charset="0"/>
              </a:rPr>
              <a:t>casucci</a:t>
            </a:r>
            <a:endParaRPr lang="fr-FR" sz="1200" b="1" dirty="0">
              <a:latin typeface="Calibri" panose="020F0502020204030204" pitchFamily="34" charset="0"/>
              <a:ea typeface="Arial" panose="020B0604020202020204" pitchFamily="34" charset="0"/>
              <a:cs typeface="Calibri" panose="020F0502020204030204" pitchFamily="34" charset="0"/>
            </a:endParaRPr>
          </a:p>
          <a:p>
            <a:pPr marL="0" indent="0">
              <a:buNone/>
            </a:pPr>
            <a:r>
              <a:rPr lang="fr-FR" sz="1200" dirty="0">
                <a:effectLst/>
                <a:latin typeface="Calibri" panose="020F0502020204030204" pitchFamily="34" charset="0"/>
                <a:ea typeface="Arial" panose="020B0604020202020204" pitchFamily="34" charset="0"/>
                <a:cs typeface="Calibri" panose="020F0502020204030204" pitchFamily="34" charset="0"/>
              </a:rPr>
              <a:t>1 - </a:t>
            </a:r>
            <a:r>
              <a:rPr lang="fr-FR" sz="1100" b="0" i="0" u="none" strike="noStrike" dirty="0">
                <a:solidFill>
                  <a:srgbClr val="212121"/>
                </a:solidFill>
                <a:effectLst/>
                <a:latin typeface="Calibri" panose="020F0502020204030204" pitchFamily="34" charset="0"/>
              </a:rPr>
              <a:t>Le 6 mars 2023 à 18h00, salle du conseil municipal, réunion des élus pour une présentation de l’offre de service par les conseillers numériques et définition des ateliers à mettre en œuvre selon leurs besoins et priorités..</a:t>
            </a:r>
          </a:p>
          <a:p>
            <a:pPr marL="0" indent="0">
              <a:buNone/>
            </a:pPr>
            <a:r>
              <a:rPr lang="fr-FR" sz="1200" b="0" i="0" u="none" strike="noStrike" dirty="0">
                <a:solidFill>
                  <a:srgbClr val="212121"/>
                </a:solidFill>
                <a:effectLst/>
                <a:latin typeface="Calibri" panose="020F0502020204030204" pitchFamily="34" charset="0"/>
              </a:rPr>
              <a:t>	</a:t>
            </a:r>
            <a:r>
              <a:rPr lang="fr-FR" sz="1100" dirty="0">
                <a:solidFill>
                  <a:srgbClr val="212121"/>
                </a:solidFill>
                <a:latin typeface="Calibri" panose="020F0502020204030204" pitchFamily="34" charset="0"/>
              </a:rPr>
              <a:t>Inscription des élus en cours</a:t>
            </a:r>
          </a:p>
          <a:p>
            <a:pPr marL="0" indent="0">
              <a:buNone/>
            </a:pPr>
            <a:endParaRPr lang="fr-FR" sz="1100" dirty="0">
              <a:solidFill>
                <a:srgbClr val="212121"/>
              </a:solidFill>
              <a:latin typeface="Calibri" panose="020F0502020204030204" pitchFamily="34" charset="0"/>
            </a:endParaRPr>
          </a:p>
          <a:p>
            <a:pPr marL="0" indent="0">
              <a:buNone/>
            </a:pPr>
            <a:r>
              <a:rPr lang="fr-FR" sz="1200" dirty="0">
                <a:latin typeface="Calibri" panose="020F0502020204030204" pitchFamily="34" charset="0"/>
                <a:ea typeface="Calibri" panose="020F0502020204030204" pitchFamily="34" charset="0"/>
                <a:cs typeface="Times New Roman" panose="02020603050405020304" pitchFamily="18" charset="0"/>
              </a:rPr>
              <a:t>2 </a:t>
            </a:r>
            <a:r>
              <a:rPr lang="fr-FR" sz="1200" dirty="0">
                <a:effectLst/>
                <a:latin typeface="Calibri" panose="020F0502020204030204" pitchFamily="34" charset="0"/>
                <a:ea typeface="Calibri" panose="020F0502020204030204" pitchFamily="34" charset="0"/>
                <a:cs typeface="Times New Roman" panose="02020603050405020304" pitchFamily="18" charset="0"/>
              </a:rPr>
              <a:t>- </a:t>
            </a:r>
            <a:r>
              <a:rPr lang="fr-FR" sz="1100" b="0" i="0" u="none" strike="noStrike" dirty="0">
                <a:solidFill>
                  <a:srgbClr val="212121"/>
                </a:solidFill>
                <a:effectLst/>
                <a:latin typeface="Calibri" panose="020F0502020204030204" pitchFamily="34" charset="0"/>
              </a:rPr>
              <a:t>Le 16 mars 2023 à 9h30, Maison pour Tous, réunion publique de présentation de l’offre de service des ateliers numériques et du programme 2023. </a:t>
            </a:r>
          </a:p>
          <a:p>
            <a:pPr marL="0" indent="0">
              <a:buNone/>
            </a:pPr>
            <a:r>
              <a:rPr lang="fr-FR" sz="1100" dirty="0">
                <a:solidFill>
                  <a:srgbClr val="212121"/>
                </a:solidFill>
                <a:latin typeface="Calibri" panose="020F0502020204030204" pitchFamily="34" charset="0"/>
              </a:rPr>
              <a:t>	</a:t>
            </a:r>
            <a:r>
              <a:rPr lang="fr-FR" sz="1100" b="0" i="0" u="none" strike="noStrike" dirty="0">
                <a:solidFill>
                  <a:srgbClr val="212121"/>
                </a:solidFill>
                <a:effectLst/>
                <a:latin typeface="Calibri" panose="020F0502020204030204" pitchFamily="34" charset="0"/>
              </a:rPr>
              <a:t>ateliers programmés le jeudi matin.</a:t>
            </a:r>
          </a:p>
          <a:p>
            <a:pPr marL="0" indent="0">
              <a:buNone/>
            </a:pPr>
            <a:endParaRPr lang="fr-FR" sz="1200" dirty="0">
              <a:latin typeface="Calibri" panose="020F0502020204030204" pitchFamily="34" charset="0"/>
              <a:ea typeface="Calibri" panose="020F0502020204030204" pitchFamily="34" charset="0"/>
              <a:cs typeface="Times New Roman" panose="02020603050405020304" pitchFamily="18" charset="0"/>
            </a:endParaRPr>
          </a:p>
          <a:p>
            <a:pPr marL="0" indent="0" algn="l">
              <a:buNone/>
            </a:pPr>
            <a:r>
              <a:rPr lang="fr-FR" sz="1200" dirty="0">
                <a:latin typeface="Calibri" panose="020F0502020204030204" pitchFamily="34" charset="0"/>
                <a:ea typeface="Calibri" panose="020F0502020204030204" pitchFamily="34" charset="0"/>
                <a:cs typeface="Times New Roman" panose="02020603050405020304" pitchFamily="18" charset="0"/>
              </a:rPr>
              <a:t>3</a:t>
            </a:r>
            <a:r>
              <a:rPr lang="fr-FR" sz="1200" dirty="0">
                <a:effectLst/>
                <a:latin typeface="Calibri" panose="020F0502020204030204" pitchFamily="34" charset="0"/>
                <a:ea typeface="Calibri" panose="020F0502020204030204" pitchFamily="34" charset="0"/>
                <a:cs typeface="Times New Roman" panose="02020603050405020304" pitchFamily="18" charset="0"/>
              </a:rPr>
              <a:t> - </a:t>
            </a:r>
            <a:r>
              <a:rPr lang="fr-FR" sz="1100" b="0" i="0" u="none" strike="noStrike" dirty="0">
                <a:solidFill>
                  <a:srgbClr val="212121"/>
                </a:solidFill>
                <a:effectLst/>
                <a:latin typeface="Calibri" panose="020F0502020204030204" pitchFamily="34" charset="0"/>
              </a:rPr>
              <a:t>Une réunion Conseillers numériques et Ehpad pour la mise en œuvre d’ateliers numériques spécifiques. </a:t>
            </a:r>
          </a:p>
          <a:p>
            <a:pPr marL="0" indent="0">
              <a:buNone/>
            </a:pPr>
            <a:r>
              <a:rPr lang="fr-FR" sz="1100" dirty="0">
                <a:solidFill>
                  <a:srgbClr val="212121"/>
                </a:solidFill>
                <a:latin typeface="Calibri" panose="020F0502020204030204" pitchFamily="34" charset="0"/>
              </a:rPr>
              <a:t>	</a:t>
            </a:r>
            <a:r>
              <a:rPr lang="fr-FR" sz="1100" b="0" i="0" u="none" strike="noStrike" dirty="0">
                <a:solidFill>
                  <a:srgbClr val="212121"/>
                </a:solidFill>
                <a:effectLst/>
                <a:latin typeface="Calibri" panose="020F0502020204030204" pitchFamily="34" charset="0"/>
              </a:rPr>
              <a:t>Ateliers spécifiques en place depuis début mai.</a:t>
            </a:r>
          </a:p>
          <a:p>
            <a:pPr marL="0" indent="0">
              <a:buNone/>
            </a:pPr>
            <a:endParaRPr lang="fr-FR" sz="1100" b="0" i="0" u="none" strike="noStrike" dirty="0">
              <a:solidFill>
                <a:srgbClr val="212121"/>
              </a:solidFill>
              <a:effectLst/>
              <a:latin typeface="Calibri" panose="020F0502020204030204" pitchFamily="34" charset="0"/>
            </a:endParaRPr>
          </a:p>
          <a:p>
            <a:pPr marL="0" indent="0" algn="l">
              <a:buNone/>
            </a:pPr>
            <a:r>
              <a:rPr lang="fr-FR" sz="1100" dirty="0">
                <a:solidFill>
                  <a:srgbClr val="212121"/>
                </a:solidFill>
                <a:latin typeface="Calibri" panose="020F0502020204030204" pitchFamily="34" charset="0"/>
              </a:rPr>
              <a:t>4 – organisation d’</a:t>
            </a:r>
            <a:r>
              <a:rPr lang="fr-FR" sz="1100" b="0" i="0" u="none" strike="noStrike" dirty="0">
                <a:solidFill>
                  <a:srgbClr val="212121"/>
                </a:solidFill>
                <a:effectLst/>
                <a:latin typeface="Calibri" panose="020F0502020204030204" pitchFamily="34" charset="0"/>
              </a:rPr>
              <a:t>Une réunion avec la Direction de l’école et la commune pour la mise en œuvre d’animations informatiques école primaire, école maternelle, périscolaire et parents.</a:t>
            </a:r>
            <a:r>
              <a:rPr lang="fr-FR" sz="1200" dirty="0">
                <a:solidFill>
                  <a:srgbClr val="212121"/>
                </a:solidFill>
                <a:latin typeface="Calibri" panose="020F0502020204030204" pitchFamily="34" charset="0"/>
              </a:rPr>
              <a:t> </a:t>
            </a:r>
            <a:r>
              <a:rPr lang="fr-FR" sz="1100" b="0" i="0" u="none" strike="noStrike" dirty="0">
                <a:solidFill>
                  <a:srgbClr val="212121"/>
                </a:solidFill>
                <a:effectLst/>
                <a:latin typeface="Calibri" panose="020F0502020204030204" pitchFamily="34" charset="0"/>
              </a:rPr>
              <a:t>Attente des disponibilités des enseignants. </a:t>
            </a:r>
            <a:endParaRPr lang="fr-FR" sz="1200" b="0" i="0" u="none" strike="noStrike" dirty="0">
              <a:solidFill>
                <a:srgbClr val="212121"/>
              </a:solidFill>
              <a:effectLst/>
              <a:latin typeface="Calibri" panose="020F0502020204030204" pitchFamily="34" charset="0"/>
            </a:endParaRPr>
          </a:p>
          <a:p>
            <a:pPr marL="0" indent="0" algn="l">
              <a:buNone/>
            </a:pPr>
            <a:endParaRPr lang="fr-FR" sz="1200" b="0" i="0" u="none" strike="noStrike" dirty="0">
              <a:solidFill>
                <a:srgbClr val="212121"/>
              </a:solidFill>
              <a:effectLst/>
              <a:latin typeface="Calibri" panose="020F0502020204030204" pitchFamily="34" charset="0"/>
            </a:endParaRPr>
          </a:p>
          <a:p>
            <a:pPr marL="457200" lvl="1" indent="0" algn="just">
              <a:spcBef>
                <a:spcPts val="20"/>
              </a:spcBef>
              <a:buSzPts val="1300"/>
              <a:buNone/>
              <a:tabLst>
                <a:tab pos="315595" algn="l"/>
              </a:tabLst>
            </a:pPr>
            <a:r>
              <a:rPr lang="fr-FR" sz="1200" dirty="0">
                <a:effectLst/>
                <a:latin typeface="Calibri" panose="020F0502020204030204" pitchFamily="34" charset="0"/>
                <a:ea typeface="Calibri" panose="020F0502020204030204" pitchFamily="34" charset="0"/>
                <a:cs typeface="Calibri" panose="020F0502020204030204" pitchFamily="34" charset="0"/>
              </a:rPr>
              <a:t>	</a:t>
            </a:r>
            <a:r>
              <a:rPr lang="fr-FR" sz="1200" dirty="0">
                <a:solidFill>
                  <a:srgbClr val="212121"/>
                </a:solidFill>
                <a:latin typeface="Calibri" panose="020F0502020204030204" pitchFamily="34" charset="0"/>
              </a:rPr>
              <a:t> A</a:t>
            </a:r>
            <a:r>
              <a:rPr lang="fr-FR" sz="1200" b="0" i="0" u="none" strike="noStrike" dirty="0">
                <a:solidFill>
                  <a:srgbClr val="212121"/>
                </a:solidFill>
                <a:effectLst/>
                <a:latin typeface="Calibri" panose="020F0502020204030204" pitchFamily="34" charset="0"/>
              </a:rPr>
              <a:t>teliers déjà prévus pendant le centre aéré, définition des programmes par les enseignants en cours pour la partie école</a:t>
            </a:r>
            <a:endParaRPr lang="fr-FR" sz="1200" dirty="0">
              <a:effectLst/>
              <a:latin typeface="Calibri" panose="020F0502020204030204" pitchFamily="34" charset="0"/>
              <a:ea typeface="Calibri" panose="020F0502020204030204" pitchFamily="34" charset="0"/>
              <a:cs typeface="Calibri" panose="020F0502020204030204" pitchFamily="34" charset="0"/>
            </a:endParaRPr>
          </a:p>
          <a:p>
            <a:pPr marL="0" lvl="0" indent="0" algn="just">
              <a:spcBef>
                <a:spcPts val="20"/>
              </a:spcBef>
              <a:buSzPts val="1300"/>
              <a:buNone/>
              <a:tabLst>
                <a:tab pos="315595" algn="l"/>
              </a:tabLst>
            </a:pPr>
            <a:endParaRPr lang="fr-FR" sz="120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dirty="0">
              <a:latin typeface="Arial" panose="020B0604020202020204" pitchFamily="34" charset="0"/>
              <a:cs typeface="Arial" panose="020B0604020202020204" pitchFamily="34" charset="0"/>
            </a:endParaRPr>
          </a:p>
          <a:p>
            <a:pPr marL="457200" lvl="1" indent="0">
              <a:buNone/>
            </a:pPr>
            <a:r>
              <a:rPr lang="fr-FR" sz="1200" b="1" dirty="0">
                <a:latin typeface="Arial" panose="020B0604020202020204" pitchFamily="34" charset="0"/>
                <a:cs typeface="Arial" panose="020B0604020202020204" pitchFamily="34" charset="0"/>
              </a:rPr>
              <a:t>	</a:t>
            </a:r>
            <a:endParaRPr lang="fr-FR" sz="1200" dirty="0">
              <a:latin typeface="Arial" panose="020B0604020202020204" pitchFamily="34" charset="0"/>
              <a:cs typeface="Arial" panose="020B0604020202020204" pitchFamily="34" charset="0"/>
            </a:endParaRPr>
          </a:p>
          <a:p>
            <a:pPr marL="457200" lvl="1" indent="0">
              <a:buNone/>
            </a:pPr>
            <a:endParaRPr lang="fr-FR" sz="1200" i="1" dirty="0">
              <a:latin typeface="Arial" panose="020B0604020202020204" pitchFamily="34" charset="0"/>
              <a:cs typeface="Arial" panose="020B0604020202020204" pitchFamily="34" charset="0"/>
            </a:endParaRPr>
          </a:p>
          <a:p>
            <a:pPr marL="457200" lvl="1" indent="0" algn="just">
              <a:buNone/>
            </a:pPr>
            <a:r>
              <a:rPr lang="fr-FR" sz="1200" i="1" dirty="0">
                <a:latin typeface="Arial" panose="020B0604020202020204" pitchFamily="34" charset="0"/>
                <a:cs typeface="Arial" panose="020B0604020202020204" pitchFamily="34" charset="0"/>
              </a:rPr>
              <a:t>	</a:t>
            </a: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a:xfrm>
            <a:off x="913774" y="6470073"/>
            <a:ext cx="6672887" cy="365125"/>
          </a:xfrm>
        </p:spPr>
        <p:txBody>
          <a:bodyPr/>
          <a:lstStyle/>
          <a:p>
            <a:r>
              <a:rPr lang="en-US" dirty="0"/>
              <a:t>UDL/ Réunion ccas de Faulx du 19 </a:t>
            </a:r>
            <a:r>
              <a:rPr lang="en-US" dirty="0" err="1"/>
              <a:t>juin</a:t>
            </a:r>
            <a:r>
              <a:rPr lang="en-US" dirty="0"/>
              <a:t> 2023</a:t>
            </a:r>
          </a:p>
          <a:p>
            <a:endParaRPr lang="en-US" dirty="0"/>
          </a:p>
        </p:txBody>
      </p:sp>
      <p:grpSp>
        <p:nvGrpSpPr>
          <p:cNvPr id="8" name="Groupe 7">
            <a:extLst>
              <a:ext uri="{FF2B5EF4-FFF2-40B4-BE49-F238E27FC236}">
                <a16:creationId xmlns:a16="http://schemas.microsoft.com/office/drawing/2014/main" xmlns="" id="{BEBB987D-971F-024F-A161-C10336A29858}"/>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2219FECD-DF80-5A4C-96D9-77BA9E3B13F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7DB75AE3-27F6-0B46-95EE-C9EE441AAA65}"/>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961761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a:xfrm>
            <a:off x="0" y="335006"/>
            <a:ext cx="10364451" cy="1507649"/>
          </a:xfrm>
        </p:spPr>
        <p:txBody>
          <a:bodyPr>
            <a:normAutofit/>
          </a:bodyPr>
          <a:lstStyle/>
          <a:p>
            <a:r>
              <a:rPr lang="fr-FR" sz="2800" dirty="0"/>
              <a:t>Convention ANCV/ vacances Séniors, </a:t>
            </a:r>
            <a:br>
              <a:rPr lang="fr-FR" sz="2800" dirty="0"/>
            </a:br>
            <a:endParaRPr lang="fr-FR" sz="2800" dirty="0"/>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a:xfrm>
            <a:off x="746847" y="1357313"/>
            <a:ext cx="10363826" cy="4525962"/>
          </a:xfrm>
        </p:spPr>
        <p:txBody>
          <a:bodyPr>
            <a:normAutofit fontScale="25000" lnSpcReduction="20000"/>
          </a:bodyPr>
          <a:lstStyle/>
          <a:p>
            <a:pPr marL="457200" lvl="1" indent="0">
              <a:buNone/>
            </a:pPr>
            <a:r>
              <a:rPr lang="fr-FR" dirty="0">
                <a:latin typeface="Arial" panose="020B0604020202020204" pitchFamily="34" charset="0"/>
                <a:cs typeface="Arial" panose="020B0604020202020204" pitchFamily="34" charset="0"/>
              </a:rPr>
              <a:t>	</a:t>
            </a:r>
          </a:p>
          <a:p>
            <a:pPr marL="457200" lvl="1" indent="0">
              <a:buNone/>
            </a:pPr>
            <a:r>
              <a:rPr lang="fr-FR" sz="4800" b="1" dirty="0">
                <a:latin typeface="Calibri" panose="020F0502020204030204" pitchFamily="34" charset="0"/>
                <a:cs typeface="Calibri" panose="020F0502020204030204" pitchFamily="34" charset="0"/>
              </a:rPr>
              <a:t>Référents : Rachel grandieu et marie-jo lepicier</a:t>
            </a:r>
          </a:p>
          <a:p>
            <a:pPr marL="0" indent="0" algn="l">
              <a:buNone/>
            </a:pPr>
            <a:endParaRPr lang="fr-FR" sz="5600" dirty="0">
              <a:latin typeface="Calibri" panose="020F0502020204030204" pitchFamily="34" charset="0"/>
            </a:endParaRPr>
          </a:p>
          <a:p>
            <a:pPr marL="0" indent="0" algn="l">
              <a:buNone/>
            </a:pPr>
            <a:r>
              <a:rPr lang="fr-FR" sz="5600" dirty="0">
                <a:latin typeface="Calibri" panose="020F0502020204030204" pitchFamily="34" charset="0"/>
              </a:rPr>
              <a:t>Réunion des partenaires et des participants le 15 juin : </a:t>
            </a:r>
          </a:p>
          <a:p>
            <a:pPr marL="0" indent="0" algn="l">
              <a:buNone/>
            </a:pPr>
            <a:r>
              <a:rPr lang="fr-FR" sz="5600" dirty="0">
                <a:latin typeface="Calibri" panose="020F0502020204030204" pitchFamily="34" charset="0"/>
              </a:rPr>
              <a:t>	- présentation des modalités pratiques du voyage du 1</a:t>
            </a:r>
            <a:r>
              <a:rPr lang="fr-FR" sz="5600" baseline="30000" dirty="0">
                <a:latin typeface="Calibri" panose="020F0502020204030204" pitchFamily="34" charset="0"/>
              </a:rPr>
              <a:t>er</a:t>
            </a:r>
            <a:r>
              <a:rPr lang="fr-FR" sz="5600" dirty="0">
                <a:latin typeface="Calibri" panose="020F0502020204030204" pitchFamily="34" charset="0"/>
              </a:rPr>
              <a:t> au 8 juillet.</a:t>
            </a:r>
          </a:p>
          <a:p>
            <a:pPr marL="457200" lvl="1" indent="0">
              <a:buNone/>
            </a:pPr>
            <a:r>
              <a:rPr lang="fr-FR" sz="5600" dirty="0">
                <a:latin typeface="Calibri" panose="020F0502020204030204" pitchFamily="34" charset="0"/>
              </a:rPr>
              <a:t>	- réponses aux questions</a:t>
            </a:r>
          </a:p>
          <a:p>
            <a:pPr marL="457200" lvl="1" indent="0">
              <a:buNone/>
            </a:pPr>
            <a:endParaRPr lang="fr-FR" sz="5600" dirty="0">
              <a:latin typeface="Calibri" panose="020F0502020204030204" pitchFamily="34" charset="0"/>
            </a:endParaRPr>
          </a:p>
          <a:p>
            <a:pPr marL="457200" lvl="1" indent="0">
              <a:buNone/>
            </a:pPr>
            <a:r>
              <a:rPr lang="fr-FR" sz="6400" b="1" i="1" dirty="0">
                <a:latin typeface="Arial" panose="020B0604020202020204" pitchFamily="34" charset="0"/>
                <a:cs typeface="Arial" panose="020B0604020202020204" pitchFamily="34" charset="0"/>
              </a:rPr>
              <a:t>	- vote favorable pour la subvention de la </a:t>
            </a:r>
            <a:r>
              <a:rPr lang="fr-FR" sz="6400" b="1" i="1" dirty="0" err="1">
                <a:latin typeface="Arial" panose="020B0604020202020204" pitchFamily="34" charset="0"/>
                <a:cs typeface="Arial" panose="020B0604020202020204" pitchFamily="34" charset="0"/>
              </a:rPr>
              <a:t>carsat</a:t>
            </a:r>
            <a:r>
              <a:rPr lang="fr-FR" sz="6400" b="1" i="1" dirty="0">
                <a:latin typeface="Arial" panose="020B0604020202020204" pitchFamily="34" charset="0"/>
                <a:cs typeface="Arial" panose="020B0604020202020204" pitchFamily="34" charset="0"/>
              </a:rPr>
              <a:t> Nord-est de 1000 euros .</a:t>
            </a:r>
          </a:p>
          <a:p>
            <a:pPr marL="457200" lvl="1" indent="0">
              <a:buNone/>
            </a:pPr>
            <a:r>
              <a:rPr lang="fr-FR" sz="6400" b="1" i="1" dirty="0">
                <a:latin typeface="Arial" panose="020B0604020202020204" pitchFamily="34" charset="0"/>
                <a:cs typeface="Arial" panose="020B0604020202020204" pitchFamily="34" charset="0"/>
              </a:rPr>
              <a:t>	</a:t>
            </a:r>
          </a:p>
          <a:p>
            <a:pPr marL="457200" lvl="1" indent="0">
              <a:buNone/>
            </a:pPr>
            <a:r>
              <a:rPr lang="fr-FR" sz="6400" b="1" i="1" dirty="0">
                <a:latin typeface="Arial" panose="020B0604020202020204" pitchFamily="34" charset="0"/>
                <a:cs typeface="Arial" panose="020B0604020202020204" pitchFamily="34" charset="0"/>
              </a:rPr>
              <a:t>	- Elle sera redistribuée aux 16 personnes non imposables qui ont ouvert 	droit à l’attribution de celle-ci.</a:t>
            </a:r>
          </a:p>
          <a:p>
            <a:pPr marL="457200" lvl="1" indent="0">
              <a:buNone/>
            </a:pPr>
            <a:endParaRPr lang="fr-FR" sz="6400" b="1" i="1" dirty="0">
              <a:latin typeface="Arial" panose="020B0604020202020204" pitchFamily="34" charset="0"/>
              <a:cs typeface="Arial" panose="020B0604020202020204" pitchFamily="34" charset="0"/>
            </a:endParaRPr>
          </a:p>
          <a:p>
            <a:pPr marL="457200" lvl="1" indent="0">
              <a:buNone/>
            </a:pPr>
            <a:endParaRPr lang="fr-FR" sz="6400" i="1" dirty="0">
              <a:latin typeface="Calibri" panose="020F0502020204030204" pitchFamily="34" charset="0"/>
              <a:cs typeface="Calibri" panose="020F0502020204030204" pitchFamily="34" charset="0"/>
            </a:endParaRPr>
          </a:p>
          <a:p>
            <a:pPr marL="457200" lvl="1" indent="0">
              <a:buNone/>
            </a:pPr>
            <a:endParaRPr lang="fr-FR" sz="2200" i="1" dirty="0">
              <a:latin typeface="Calibri" panose="020F0502020204030204" pitchFamily="34" charset="0"/>
              <a:cs typeface="Calibri" panose="020F0502020204030204" pitchFamily="34" charset="0"/>
            </a:endParaRPr>
          </a:p>
          <a:p>
            <a:pPr marL="457200" lvl="1" indent="0">
              <a:buNone/>
            </a:pPr>
            <a:endParaRPr lang="fr-FR" sz="2200" b="1" i="1" dirty="0">
              <a:latin typeface="Calibri" panose="020F0502020204030204" pitchFamily="34" charset="0"/>
              <a:cs typeface="Calibri" panose="020F0502020204030204" pitchFamily="34" charset="0"/>
            </a:endParaRPr>
          </a:p>
          <a:p>
            <a:pPr marL="457200" lvl="1" indent="0">
              <a:buNone/>
            </a:pPr>
            <a:endParaRPr lang="fr-FR" sz="1700" b="1" i="1" dirty="0">
              <a:latin typeface="Arial" panose="020B0604020202020204" pitchFamily="34" charset="0"/>
              <a:cs typeface="Arial" panose="020B0604020202020204" pitchFamily="34" charset="0"/>
            </a:endParaRPr>
          </a:p>
          <a:p>
            <a:pPr marL="457200" lvl="1" indent="0">
              <a:buNone/>
            </a:pPr>
            <a:endParaRPr lang="fr-FR" sz="17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lvl="1">
              <a:buFontTx/>
              <a:buChar char="-"/>
            </a:pPr>
            <a:endParaRPr lang="fr-FR" sz="2200" b="1" i="1" dirty="0">
              <a:latin typeface="Arial" panose="020B0604020202020204" pitchFamily="34" charset="0"/>
              <a:cs typeface="Arial" panose="020B0604020202020204" pitchFamily="34" charset="0"/>
            </a:endParaRPr>
          </a:p>
          <a:p>
            <a:pPr lvl="1">
              <a:buFontTx/>
              <a:buChar char="-"/>
            </a:pPr>
            <a:endParaRPr lang="fr-FR" sz="4800" dirty="0">
              <a:latin typeface="Arial" panose="020B0604020202020204" pitchFamily="34" charset="0"/>
              <a:cs typeface="Arial" panose="020B0604020202020204" pitchFamily="34" charset="0"/>
            </a:endParaRPr>
          </a:p>
          <a:p>
            <a:pPr marL="457200" lvl="1" indent="0">
              <a:buNone/>
            </a:pPr>
            <a:endParaRPr lang="fr-FR" sz="3000" dirty="0">
              <a:latin typeface="Arial" panose="020B0604020202020204" pitchFamily="34" charset="0"/>
              <a:cs typeface="Arial" panose="020B0604020202020204" pitchFamily="34" charset="0"/>
            </a:endParaRPr>
          </a:p>
          <a:p>
            <a:pPr marL="457200" lvl="1" indent="0">
              <a:buNone/>
            </a:pPr>
            <a:r>
              <a:rPr lang="fr-FR" sz="2300" dirty="0">
                <a:latin typeface="Arial" panose="020B0604020202020204" pitchFamily="34" charset="0"/>
                <a:cs typeface="Arial" panose="020B0604020202020204" pitchFamily="34" charset="0"/>
              </a:rPr>
              <a:t> </a:t>
            </a:r>
          </a:p>
          <a:p>
            <a:pPr marL="457200" lvl="1" indent="0">
              <a:buNone/>
            </a:pPr>
            <a:endParaRPr lang="fr-FR" sz="1400" i="1" dirty="0">
              <a:latin typeface="Arial" panose="020B0604020202020204" pitchFamily="34" charset="0"/>
              <a:cs typeface="Arial" panose="020B0604020202020204" pitchFamily="34" charset="0"/>
            </a:endParaRPr>
          </a:p>
          <a:p>
            <a:pPr marL="457200" lvl="1" indent="0" algn="just">
              <a:buNone/>
            </a:pPr>
            <a:r>
              <a:rPr lang="fr-FR" sz="1400" i="1" dirty="0">
                <a:latin typeface="Arial" panose="020B0604020202020204" pitchFamily="34" charset="0"/>
                <a:cs typeface="Arial" panose="020B0604020202020204" pitchFamily="34" charset="0"/>
              </a:rPr>
              <a:t>	</a:t>
            </a:r>
            <a:r>
              <a:rPr lang="fr-FR" sz="1400" dirty="0">
                <a:latin typeface="Arial" panose="020B0604020202020204" pitchFamily="34" charset="0"/>
                <a:cs typeface="Arial" panose="020B0604020202020204" pitchFamily="34" charset="0"/>
              </a:rPr>
              <a:t>	</a:t>
            </a:r>
          </a:p>
          <a:p>
            <a:pPr marL="457200" lvl="1" indent="0">
              <a:buNone/>
            </a:pPr>
            <a:r>
              <a:rPr lang="fr-FR" dirty="0">
                <a:latin typeface="Arial" panose="020B0604020202020204" pitchFamily="34" charset="0"/>
                <a:cs typeface="Arial" panose="020B0604020202020204" pitchFamily="34" charset="0"/>
              </a:rPr>
              <a:t>	</a:t>
            </a:r>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p:txBody>
          <a:bodyPr/>
          <a:lstStyle/>
          <a:p>
            <a:r>
              <a:rPr lang="en-US" dirty="0"/>
              <a:t>UDL/ Réunion ccas de Faulx du 19 </a:t>
            </a:r>
            <a:r>
              <a:rPr lang="en-US" dirty="0" err="1"/>
              <a:t>juin</a:t>
            </a:r>
            <a:r>
              <a:rPr lang="en-US" dirty="0"/>
              <a:t> 2023</a:t>
            </a:r>
          </a:p>
        </p:txBody>
      </p:sp>
      <p:grpSp>
        <p:nvGrpSpPr>
          <p:cNvPr id="8" name="Groupe 7">
            <a:extLst>
              <a:ext uri="{FF2B5EF4-FFF2-40B4-BE49-F238E27FC236}">
                <a16:creationId xmlns:a16="http://schemas.microsoft.com/office/drawing/2014/main" xmlns="" id="{3FE186DA-09A6-AA47-ADA9-932A385769CC}"/>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BBBBB838-912D-724B-9D5A-403B01E725C8}"/>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2C4EDF75-3AFD-D745-8635-DEA7160C99F4}"/>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60187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Partenariat </a:t>
            </a:r>
            <a:r>
              <a:rPr lang="fr-FR" sz="2800" dirty="0" err="1"/>
              <a:t>Ccas</a:t>
            </a:r>
            <a:r>
              <a:rPr lang="fr-FR" sz="2800" dirty="0"/>
              <a:t> / résidence des hêtres</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19 </a:t>
            </a:r>
            <a:r>
              <a:rPr lang="en-US" dirty="0" err="1"/>
              <a:t>juin</a:t>
            </a:r>
            <a:r>
              <a:rPr lang="en-US" dirty="0"/>
              <a:t> 2023</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328376" y="1390389"/>
            <a:ext cx="10644424" cy="3970318"/>
          </a:xfrm>
          <a:prstGeom prst="rect">
            <a:avLst/>
          </a:prstGeom>
          <a:noFill/>
        </p:spPr>
        <p:txBody>
          <a:bodyPr wrap="square" rtlCol="0">
            <a:spAutoFit/>
          </a:bodyPr>
          <a:lstStyle/>
          <a:p>
            <a:r>
              <a:rPr lang="fr-FR" dirty="0"/>
              <a:t>Référents : Ugo De Luca, Fabienne Georges </a:t>
            </a:r>
          </a:p>
          <a:p>
            <a:endParaRPr lang="fr-FR" dirty="0"/>
          </a:p>
          <a:p>
            <a:pPr algn="just" rtl="0"/>
            <a:r>
              <a:rPr lang="fr-FR" sz="1800" dirty="0">
                <a:effectLst/>
                <a:latin typeface="Calibri" panose="020F0502020204030204" pitchFamily="34" charset="0"/>
              </a:rPr>
              <a:t>Rapprochement de la Commune et de l'Ehpad sur des sujets intergénérationnels ou d'intérêt pour les personnes âgées.</a:t>
            </a:r>
          </a:p>
          <a:p>
            <a:pPr algn="just" rtl="0"/>
            <a:r>
              <a:rPr lang="fr-FR" sz="1800" dirty="0">
                <a:effectLst/>
                <a:latin typeface="Calibri" panose="020F0502020204030204" pitchFamily="34" charset="0"/>
              </a:rPr>
              <a:t> </a:t>
            </a:r>
          </a:p>
          <a:p>
            <a:pPr algn="just" rtl="0"/>
            <a:r>
              <a:rPr lang="fr-FR" sz="1800" dirty="0">
                <a:effectLst/>
                <a:latin typeface="Calibri" panose="020F0502020204030204" pitchFamily="34" charset="0"/>
              </a:rPr>
              <a:t>Une action a déjà été menée avec l'accueil des enfants à l'Ehpad, et d'autres projets sont en cours :</a:t>
            </a:r>
          </a:p>
          <a:p>
            <a:pPr algn="just" rtl="0"/>
            <a:r>
              <a:rPr lang="fr-FR" sz="1800" dirty="0">
                <a:effectLst/>
                <a:latin typeface="Calibri" panose="020F0502020204030204" pitchFamily="34" charset="0"/>
              </a:rPr>
              <a:t>  </a:t>
            </a:r>
          </a:p>
          <a:p>
            <a:pPr algn="l" rtl="0"/>
            <a:r>
              <a:rPr lang="fr-FR" sz="1800" dirty="0">
                <a:effectLst/>
                <a:latin typeface="Calibri" panose="020F0502020204030204" pitchFamily="34" charset="0"/>
              </a:rPr>
              <a:t> </a:t>
            </a:r>
            <a:r>
              <a:rPr lang="fr-FR" dirty="0">
                <a:latin typeface="Calibri" panose="020F0502020204030204" pitchFamily="34" charset="0"/>
              </a:rPr>
              <a:t>F</a:t>
            </a:r>
            <a:r>
              <a:rPr lang="fr-FR" sz="1800" dirty="0">
                <a:effectLst/>
                <a:latin typeface="Calibri" panose="020F0502020204030204" pitchFamily="34" charset="0"/>
              </a:rPr>
              <a:t>ête des voisins entre les résidents de  l'Ehpad et les résidents de la Commune</a:t>
            </a:r>
            <a:r>
              <a:rPr lang="fr-FR" dirty="0">
                <a:latin typeface="Calibri" panose="020F0502020204030204" pitchFamily="34" charset="0"/>
              </a:rPr>
              <a:t> organisée le 2 juin : communication dans </a:t>
            </a:r>
            <a:r>
              <a:rPr lang="fr-FR" dirty="0" err="1">
                <a:latin typeface="Calibri" panose="020F0502020204030204" pitchFamily="34" charset="0"/>
              </a:rPr>
              <a:t>in’Faulx</a:t>
            </a:r>
            <a:endParaRPr lang="fr-FR" sz="1800" dirty="0">
              <a:effectLst/>
              <a:latin typeface="Calibri" panose="020F0502020204030204" pitchFamily="34" charset="0"/>
            </a:endParaRPr>
          </a:p>
          <a:p>
            <a:pPr algn="l" rtl="0"/>
            <a:endParaRPr lang="fr-FR" dirty="0">
              <a:latin typeface="Calibri" panose="020F0502020204030204" pitchFamily="34" charset="0"/>
            </a:endParaRPr>
          </a:p>
          <a:p>
            <a:pPr algn="l" rtl="0"/>
            <a:r>
              <a:rPr lang="fr-FR" dirty="0">
                <a:latin typeface="Calibri" panose="020F0502020204030204" pitchFamily="34" charset="0"/>
              </a:rPr>
              <a:t>C</a:t>
            </a:r>
            <a:r>
              <a:rPr lang="fr-FR" sz="1800" dirty="0">
                <a:effectLst/>
                <a:latin typeface="Calibri" panose="020F0502020204030204" pitchFamily="34" charset="0"/>
              </a:rPr>
              <a:t>alendrier des diverses activités organisées par l'Ehpad : comment impliquer et </a:t>
            </a:r>
            <a:r>
              <a:rPr lang="fr-FR" dirty="0">
                <a:latin typeface="Calibri" panose="020F0502020204030204" pitchFamily="34" charset="0"/>
              </a:rPr>
              <a:t>permettre la participation d</a:t>
            </a:r>
            <a:r>
              <a:rPr lang="fr-FR" sz="1800" dirty="0">
                <a:effectLst/>
                <a:latin typeface="Calibri" panose="020F0502020204030204" pitchFamily="34" charset="0"/>
              </a:rPr>
              <a:t>es résidents de la Commune ?</a:t>
            </a:r>
          </a:p>
          <a:p>
            <a:pPr algn="just" rtl="0"/>
            <a:r>
              <a:rPr lang="fr-FR" sz="1800" dirty="0">
                <a:effectLst/>
                <a:latin typeface="Calibri" panose="020F0502020204030204" pitchFamily="34" charset="0"/>
              </a:rPr>
              <a:t> </a:t>
            </a:r>
          </a:p>
          <a:p>
            <a:pPr algn="l" rtl="0"/>
            <a:r>
              <a:rPr lang="fr-FR" dirty="0">
                <a:latin typeface="Calibri" panose="020F0502020204030204" pitchFamily="34" charset="0"/>
              </a:rPr>
              <a:t>A</a:t>
            </a:r>
            <a:r>
              <a:rPr lang="fr-FR" sz="1800" dirty="0">
                <a:effectLst/>
                <a:latin typeface="Calibri" panose="020F0502020204030204" pitchFamily="34" charset="0"/>
              </a:rPr>
              <a:t>teliers numériques à l'Ehpad mis en place depuis début mai.</a:t>
            </a:r>
          </a:p>
        </p:txBody>
      </p:sp>
      <p:grpSp>
        <p:nvGrpSpPr>
          <p:cNvPr id="9" name="Groupe 8">
            <a:extLst>
              <a:ext uri="{FF2B5EF4-FFF2-40B4-BE49-F238E27FC236}">
                <a16:creationId xmlns:a16="http://schemas.microsoft.com/office/drawing/2014/main" xmlns=""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743CADD8-7284-694D-A8FC-0C05EB9994C2}"/>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1471863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Vestiaire solidaire – distribution alimentaire</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19 </a:t>
            </a:r>
            <a:r>
              <a:rPr lang="en-US" dirty="0" err="1"/>
              <a:t>juin</a:t>
            </a:r>
            <a:r>
              <a:rPr lang="en-US" dirty="0"/>
              <a:t> 2023</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411503" y="1795136"/>
            <a:ext cx="10644424" cy="5632311"/>
          </a:xfrm>
          <a:prstGeom prst="rect">
            <a:avLst/>
          </a:prstGeom>
          <a:noFill/>
        </p:spPr>
        <p:txBody>
          <a:bodyPr wrap="square" rtlCol="0">
            <a:spAutoFit/>
          </a:bodyPr>
          <a:lstStyle/>
          <a:p>
            <a:r>
              <a:rPr lang="fr-FR" dirty="0"/>
              <a:t>Référents : Marie-Jo </a:t>
            </a:r>
            <a:r>
              <a:rPr lang="fr-FR" dirty="0" err="1"/>
              <a:t>Lépicier</a:t>
            </a:r>
            <a:r>
              <a:rPr lang="fr-FR" dirty="0"/>
              <a:t>, Daniel Gérardin</a:t>
            </a:r>
          </a:p>
          <a:p>
            <a:endParaRPr lang="fr-FR" dirty="0"/>
          </a:p>
          <a:p>
            <a:r>
              <a:rPr lang="fr-FR" dirty="0"/>
              <a:t>Ouverture aux publics des communes du val de la </a:t>
            </a:r>
            <a:r>
              <a:rPr lang="fr-FR" dirty="0" err="1"/>
              <a:t>Mauchère</a:t>
            </a:r>
            <a:r>
              <a:rPr lang="fr-FR" dirty="0"/>
              <a:t> et de Marbache  : </a:t>
            </a:r>
          </a:p>
          <a:p>
            <a:r>
              <a:rPr lang="fr-FR" dirty="0"/>
              <a:t>	Bonne fréquentation</a:t>
            </a:r>
          </a:p>
          <a:p>
            <a:endParaRPr lang="fr-FR" dirty="0"/>
          </a:p>
          <a:p>
            <a:r>
              <a:rPr lang="fr-FR" dirty="0"/>
              <a:t>Participation à la brocante : </a:t>
            </a:r>
          </a:p>
          <a:p>
            <a:r>
              <a:rPr lang="fr-FR" dirty="0"/>
              <a:t>	Plus faible participation que les années passées, </a:t>
            </a:r>
          </a:p>
          <a:p>
            <a:r>
              <a:rPr lang="fr-FR" dirty="0"/>
              <a:t>	Modalités d’organisation à revoir pour lever certaines difficultés constatées cette année et faciliter la 	participation éventuelle du CCAS à cet événement en 202Q4.</a:t>
            </a:r>
          </a:p>
          <a:p>
            <a:endParaRPr lang="fr-FR" dirty="0"/>
          </a:p>
          <a:p>
            <a:r>
              <a:rPr lang="fr-FR" dirty="0"/>
              <a:t> </a:t>
            </a:r>
          </a:p>
          <a:p>
            <a:r>
              <a:rPr lang="fr-FR" dirty="0"/>
              <a:t>Distribution alimentaire en partenariat avec Cabas 54, épicerie itinérante solidaire.</a:t>
            </a:r>
          </a:p>
          <a:p>
            <a:r>
              <a:rPr lang="fr-FR" dirty="0"/>
              <a:t>	l’organisation mise en place permet de répondre de façon satisfaisante aux besoins de 11 familles,</a:t>
            </a:r>
          </a:p>
          <a:p>
            <a:endParaRPr lang="fr-FR" dirty="0"/>
          </a:p>
          <a:p>
            <a:endParaRPr lang="fr-FR" dirty="0"/>
          </a:p>
          <a:p>
            <a:endParaRPr lang="fr-FR" dirty="0"/>
          </a:p>
          <a:p>
            <a:endParaRPr lang="fr-FR" dirty="0"/>
          </a:p>
          <a:p>
            <a:endParaRPr lang="fr-FR" dirty="0"/>
          </a:p>
          <a:p>
            <a:endParaRPr lang="fr-FR" dirty="0"/>
          </a:p>
          <a:p>
            <a:endParaRPr lang="fr-FR" dirty="0"/>
          </a:p>
        </p:txBody>
      </p:sp>
      <p:grpSp>
        <p:nvGrpSpPr>
          <p:cNvPr id="9" name="Groupe 8">
            <a:extLst>
              <a:ext uri="{FF2B5EF4-FFF2-40B4-BE49-F238E27FC236}">
                <a16:creationId xmlns:a16="http://schemas.microsoft.com/office/drawing/2014/main" xmlns=""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743CADD8-7284-694D-A8FC-0C05EB9994C2}"/>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9124865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83037" y="513885"/>
            <a:ext cx="10364451" cy="780789"/>
          </a:xfrm>
        </p:spPr>
        <p:txBody>
          <a:bodyPr>
            <a:normAutofit/>
          </a:bodyPr>
          <a:lstStyle/>
          <a:p>
            <a:r>
              <a:rPr lang="fr-FR" sz="2800" b="0" i="0" u="none" strike="noStrike" dirty="0">
                <a:solidFill>
                  <a:srgbClr val="1D2129"/>
                </a:solidFill>
                <a:effectLst/>
                <a:latin typeface="system-ui"/>
              </a:rPr>
              <a:t>Commission Territoriale des Aides Sociales Facultatives</a:t>
            </a:r>
            <a:endParaRPr lang="fr-FR" sz="2800" dirty="0"/>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19 </a:t>
            </a:r>
            <a:r>
              <a:rPr lang="en-US" dirty="0" err="1"/>
              <a:t>juin</a:t>
            </a:r>
            <a:r>
              <a:rPr lang="en-US" dirty="0"/>
              <a:t> 2023</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328376" y="1390389"/>
            <a:ext cx="10644424" cy="5355312"/>
          </a:xfrm>
          <a:prstGeom prst="rect">
            <a:avLst/>
          </a:prstGeom>
          <a:noFill/>
        </p:spPr>
        <p:txBody>
          <a:bodyPr wrap="square" rtlCol="0">
            <a:spAutoFit/>
          </a:bodyPr>
          <a:lstStyle/>
          <a:p>
            <a:r>
              <a:rPr lang="fr-FR" dirty="0"/>
              <a:t>Référente : Brigitte </a:t>
            </a:r>
            <a:r>
              <a:rPr lang="fr-FR" dirty="0" err="1"/>
              <a:t>Casucci</a:t>
            </a:r>
            <a:endParaRPr lang="fr-FR" dirty="0"/>
          </a:p>
          <a:p>
            <a:endParaRPr lang="fr-FR" dirty="0"/>
          </a:p>
          <a:p>
            <a:endParaRPr lang="fr-FR" dirty="0"/>
          </a:p>
          <a:p>
            <a:r>
              <a:rPr lang="fr-FR" dirty="0">
                <a:solidFill>
                  <a:srgbClr val="1D2129"/>
                </a:solidFill>
                <a:latin typeface="system-ui"/>
              </a:rPr>
              <a:t>Le Territoire Val de Lorraine est </a:t>
            </a:r>
            <a:r>
              <a:rPr lang="fr-FR" b="0" i="0" u="none" strike="noStrike" dirty="0">
                <a:solidFill>
                  <a:srgbClr val="1D2129"/>
                </a:solidFill>
                <a:effectLst/>
                <a:latin typeface="system-ui"/>
              </a:rPr>
              <a:t>doté d’une </a:t>
            </a:r>
            <a:r>
              <a:rPr lang="fr-FR" b="1" i="0" u="none" strike="noStrike" dirty="0">
                <a:solidFill>
                  <a:srgbClr val="1D2129"/>
                </a:solidFill>
                <a:effectLst/>
                <a:latin typeface="system-ui"/>
              </a:rPr>
              <a:t>Commission Territoriale des Aides Sociales Facultatives </a:t>
            </a:r>
            <a:r>
              <a:rPr lang="fr-FR" b="0" i="0" u="none" strike="noStrike" dirty="0">
                <a:solidFill>
                  <a:srgbClr val="1D2129"/>
                </a:solidFill>
                <a:effectLst/>
                <a:latin typeface="system-ui"/>
              </a:rPr>
              <a:t>(CTASF).</a:t>
            </a:r>
          </a:p>
          <a:p>
            <a:r>
              <a:rPr lang="fr-FR" dirty="0"/>
              <a:t/>
            </a:r>
            <a:br>
              <a:rPr lang="fr-FR" dirty="0"/>
            </a:br>
            <a:r>
              <a:rPr lang="fr-FR" dirty="0"/>
              <a:t>Il s’agit </a:t>
            </a:r>
            <a:r>
              <a:rPr lang="fr-FR" dirty="0">
                <a:solidFill>
                  <a:srgbClr val="1D2129"/>
                </a:solidFill>
                <a:latin typeface="system-ui"/>
              </a:rPr>
              <a:t>d</a:t>
            </a:r>
            <a:r>
              <a:rPr lang="fr-FR" b="0" i="0" u="none" strike="noStrike" dirty="0">
                <a:solidFill>
                  <a:srgbClr val="1D2129"/>
                </a:solidFill>
                <a:effectLst/>
                <a:latin typeface="system-ui"/>
              </a:rPr>
              <a:t>'un "plus" permettant à certaines familles, qui ont mobilisé les dispositifs d’aide sociale de droit commun, de bénéficier d’un coup de pouce supplémentaire pour sortir de la pauvreté ou éviter de basculer dans la précarité</a:t>
            </a:r>
          </a:p>
          <a:p>
            <a:r>
              <a:rPr lang="fr-FR" dirty="0"/>
              <a:t/>
            </a:r>
            <a:br>
              <a:rPr lang="fr-FR" dirty="0"/>
            </a:br>
            <a:r>
              <a:rPr lang="fr-FR" b="0" i="0" u="none" strike="noStrike" dirty="0">
                <a:solidFill>
                  <a:srgbClr val="1D2129"/>
                </a:solidFill>
                <a:effectLst/>
                <a:latin typeface="system-ui"/>
              </a:rPr>
              <a:t>L'objectif des CTASF est de simplifier la sollicitation d’aides sociales facultatives dans l’intérêt de l’usager. </a:t>
            </a:r>
          </a:p>
          <a:p>
            <a:r>
              <a:rPr lang="fr-FR" dirty="0"/>
              <a:t/>
            </a:r>
            <a:br>
              <a:rPr lang="fr-FR" dirty="0"/>
            </a:br>
            <a:r>
              <a:rPr lang="fr-FR" b="0" i="0" u="none" strike="noStrike" dirty="0">
                <a:solidFill>
                  <a:srgbClr val="1D2129"/>
                </a:solidFill>
                <a:effectLst/>
                <a:latin typeface="system-ui"/>
              </a:rPr>
              <a:t>Cette action entre dans le cadre du plan de lutte contre la pauvreté.</a:t>
            </a:r>
            <a:endParaRPr lang="fr-FR" dirty="0"/>
          </a:p>
          <a:p>
            <a:endParaRPr lang="fr-FR" dirty="0"/>
          </a:p>
          <a:p>
            <a:endParaRPr lang="fr-FR" dirty="0"/>
          </a:p>
          <a:p>
            <a:endParaRPr lang="fr-FR" dirty="0"/>
          </a:p>
          <a:p>
            <a:endParaRPr lang="fr-FR" dirty="0"/>
          </a:p>
          <a:p>
            <a:endParaRPr lang="fr-FR" dirty="0"/>
          </a:p>
          <a:p>
            <a:endParaRPr lang="fr-FR" dirty="0"/>
          </a:p>
          <a:p>
            <a:endParaRPr lang="fr-FR" dirty="0"/>
          </a:p>
        </p:txBody>
      </p:sp>
      <p:grpSp>
        <p:nvGrpSpPr>
          <p:cNvPr id="9" name="Groupe 8">
            <a:extLst>
              <a:ext uri="{FF2B5EF4-FFF2-40B4-BE49-F238E27FC236}">
                <a16:creationId xmlns:a16="http://schemas.microsoft.com/office/drawing/2014/main" xmlns=""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743CADD8-7284-694D-A8FC-0C05EB9994C2}"/>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1264155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permanence Point conseil Budget</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a:xfrm>
            <a:off x="248756" y="6457800"/>
            <a:ext cx="6672887" cy="365125"/>
          </a:xfrm>
        </p:spPr>
        <p:txBody>
          <a:bodyPr/>
          <a:lstStyle/>
          <a:p>
            <a:r>
              <a:rPr lang="en-US" dirty="0"/>
              <a:t>UDL/ Réunion ccas de Faulx du 19 </a:t>
            </a:r>
            <a:r>
              <a:rPr lang="en-US" dirty="0" err="1"/>
              <a:t>juin</a:t>
            </a:r>
            <a:r>
              <a:rPr lang="en-US" dirty="0"/>
              <a:t> 2023</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328376" y="1390389"/>
            <a:ext cx="10644424" cy="3693319"/>
          </a:xfrm>
          <a:prstGeom prst="rect">
            <a:avLst/>
          </a:prstGeom>
          <a:noFill/>
        </p:spPr>
        <p:txBody>
          <a:bodyPr wrap="square" rtlCol="0">
            <a:spAutoFit/>
          </a:bodyPr>
          <a:lstStyle/>
          <a:p>
            <a:r>
              <a:rPr lang="fr-FR" dirty="0"/>
              <a:t>Référents : Ugo De Luca, Brigitte </a:t>
            </a:r>
            <a:r>
              <a:rPr lang="fr-FR" dirty="0" err="1"/>
              <a:t>Casucci</a:t>
            </a:r>
            <a:endParaRPr lang="fr-FR" dirty="0"/>
          </a:p>
          <a:p>
            <a:endParaRPr lang="fr-FR" dirty="0"/>
          </a:p>
          <a:p>
            <a:endParaRPr lang="fr-FR" dirty="0"/>
          </a:p>
          <a:p>
            <a:endParaRPr lang="fr-FR" dirty="0"/>
          </a:p>
          <a:p>
            <a:r>
              <a:rPr lang="fr-FR" dirty="0"/>
              <a:t>Des travaux sont en cours entre les CCAS de la vallée de la </a:t>
            </a:r>
            <a:r>
              <a:rPr lang="fr-FR" dirty="0" err="1"/>
              <a:t>Mauchère</a:t>
            </a:r>
            <a:r>
              <a:rPr lang="fr-FR" dirty="0"/>
              <a:t>, </a:t>
            </a:r>
            <a:r>
              <a:rPr lang="fr-FR" dirty="0" err="1"/>
              <a:t>l’Udaf</a:t>
            </a:r>
            <a:r>
              <a:rPr lang="fr-FR" dirty="0"/>
              <a:t> et la CC du bassin de Pompey pour la création d’une permanence sur l’accompagnement des familles.</a:t>
            </a:r>
          </a:p>
          <a:p>
            <a:endParaRPr lang="fr-FR" dirty="0"/>
          </a:p>
          <a:p>
            <a:endParaRPr lang="fr-FR" dirty="0"/>
          </a:p>
          <a:p>
            <a:endParaRPr lang="fr-FR" dirty="0"/>
          </a:p>
          <a:p>
            <a:endParaRPr lang="fr-FR" dirty="0"/>
          </a:p>
          <a:p>
            <a:endParaRPr lang="fr-FR" dirty="0"/>
          </a:p>
          <a:p>
            <a:endParaRPr lang="fr-FR" dirty="0"/>
          </a:p>
          <a:p>
            <a:endParaRPr lang="fr-FR" dirty="0"/>
          </a:p>
        </p:txBody>
      </p:sp>
      <p:grpSp>
        <p:nvGrpSpPr>
          <p:cNvPr id="9" name="Groupe 8">
            <a:extLst>
              <a:ext uri="{FF2B5EF4-FFF2-40B4-BE49-F238E27FC236}">
                <a16:creationId xmlns:a16="http://schemas.microsoft.com/office/drawing/2014/main" xmlns=""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743CADD8-7284-694D-A8FC-0C05EB9994C2}"/>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081749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Points divers</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ccas de Faulx du 19 </a:t>
            </a:r>
            <a:r>
              <a:rPr lang="en-US" dirty="0" err="1"/>
              <a:t>juin</a:t>
            </a:r>
            <a:r>
              <a:rPr lang="en-US" dirty="0"/>
              <a:t> 2023</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148267" y="1228897"/>
            <a:ext cx="10185635" cy="646331"/>
          </a:xfrm>
          <a:prstGeom prst="rect">
            <a:avLst/>
          </a:prstGeom>
          <a:noFill/>
        </p:spPr>
        <p:txBody>
          <a:bodyPr wrap="square" rtlCol="0">
            <a:spAutoFit/>
          </a:bodyPr>
          <a:lstStyle/>
          <a:p>
            <a:r>
              <a:rPr lang="fr-FR" dirty="0"/>
              <a:t> </a:t>
            </a:r>
          </a:p>
          <a:p>
            <a:endParaRPr lang="fr-FR" dirty="0"/>
          </a:p>
        </p:txBody>
      </p:sp>
      <p:grpSp>
        <p:nvGrpSpPr>
          <p:cNvPr id="9" name="Groupe 8">
            <a:extLst>
              <a:ext uri="{FF2B5EF4-FFF2-40B4-BE49-F238E27FC236}">
                <a16:creationId xmlns:a16="http://schemas.microsoft.com/office/drawing/2014/main" xmlns=""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743CADD8-7284-694D-A8FC-0C05EB9994C2}"/>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xmlns="" id="{F6092C7F-3DA2-9A30-771A-5356D2D63B33}"/>
              </a:ext>
            </a:extLst>
          </p:cNvPr>
          <p:cNvSpPr txBox="1"/>
          <p:nvPr/>
        </p:nvSpPr>
        <p:spPr>
          <a:xfrm>
            <a:off x="1484416" y="2398816"/>
            <a:ext cx="9828845" cy="2308324"/>
          </a:xfrm>
          <a:prstGeom prst="rect">
            <a:avLst/>
          </a:prstGeom>
          <a:noFill/>
        </p:spPr>
        <p:txBody>
          <a:bodyPr wrap="none" rtlCol="0">
            <a:spAutoFit/>
          </a:bodyPr>
          <a:lstStyle/>
          <a:p>
            <a:r>
              <a:rPr lang="fr-FR" dirty="0"/>
              <a:t>Invitation de la Présidente de l’UDCCAS à la prochaine réunion pour la présentation du projet associatif</a:t>
            </a:r>
          </a:p>
          <a:p>
            <a:endParaRPr lang="fr-FR" dirty="0"/>
          </a:p>
          <a:p>
            <a:r>
              <a:rPr lang="fr-FR" dirty="0"/>
              <a:t>Réunion de l’UDCCAS à Custines le 28 juin 2023 sur le problème des abonnements gaz énergie suite </a:t>
            </a:r>
          </a:p>
          <a:p>
            <a:r>
              <a:rPr lang="fr-FR" dirty="0"/>
              <a:t>à la fin du tarif réglementé.</a:t>
            </a:r>
          </a:p>
          <a:p>
            <a:r>
              <a:rPr lang="fr-FR" i="1" dirty="0"/>
              <a:t>(La loi énergie-climat de 2019 a acté la disparition du tarif réglementé à compter du 1er juillet 2023</a:t>
            </a:r>
          </a:p>
          <a:p>
            <a:r>
              <a:rPr lang="fr-FR" i="1" dirty="0"/>
              <a:t>pour les particuliers et les copropriétés.)</a:t>
            </a:r>
          </a:p>
          <a:p>
            <a:endParaRPr lang="fr-FR" i="1" dirty="0"/>
          </a:p>
          <a:p>
            <a:r>
              <a:rPr lang="fr-FR" dirty="0"/>
              <a:t>Réunion avec Adoma à organiser pour une information sur la création d’une pension de famille à Pompey </a:t>
            </a:r>
          </a:p>
        </p:txBody>
      </p:sp>
    </p:spTree>
    <p:extLst>
      <p:ext uri="{BB962C8B-B14F-4D97-AF65-F5344CB8AC3E}">
        <p14:creationId xmlns:p14="http://schemas.microsoft.com/office/powerpoint/2010/main" val="2148958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xmlns="" id="{BB91EC7D-1514-F843-94DE-AD2F66398946}"/>
              </a:ext>
            </a:extLst>
          </p:cNvPr>
          <p:cNvSpPr>
            <a:spLocks noGrp="1"/>
          </p:cNvSpPr>
          <p:nvPr>
            <p:ph sz="quarter" idx="13"/>
          </p:nvPr>
        </p:nvSpPr>
        <p:spPr>
          <a:xfrm>
            <a:off x="913774" y="1341856"/>
            <a:ext cx="10363826" cy="3424107"/>
          </a:xfrm>
        </p:spPr>
        <p:txBody>
          <a:bodyPr/>
          <a:lstStyle/>
          <a:p>
            <a:endParaRPr lang="fr-FR" dirty="0"/>
          </a:p>
          <a:p>
            <a:endParaRPr lang="fr-FR" dirty="0"/>
          </a:p>
        </p:txBody>
      </p:sp>
      <p:sp>
        <p:nvSpPr>
          <p:cNvPr id="5" name="Espace réservé du numéro de diapositive 4">
            <a:extLst>
              <a:ext uri="{FF2B5EF4-FFF2-40B4-BE49-F238E27FC236}">
                <a16:creationId xmlns:a16="http://schemas.microsoft.com/office/drawing/2014/main" xmlns="" id="{A056C8F4-DFF5-324F-9CF0-E063CBCCD40D}"/>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7" name="Rectangle 6">
            <a:extLst>
              <a:ext uri="{FF2B5EF4-FFF2-40B4-BE49-F238E27FC236}">
                <a16:creationId xmlns:a16="http://schemas.microsoft.com/office/drawing/2014/main" xmlns="" id="{7BD43580-4408-814F-9C10-1E9D4002C23B}"/>
              </a:ext>
            </a:extLst>
          </p:cNvPr>
          <p:cNvSpPr/>
          <p:nvPr/>
        </p:nvSpPr>
        <p:spPr>
          <a:xfrm>
            <a:off x="2202120" y="3251786"/>
            <a:ext cx="7787132" cy="923330"/>
          </a:xfrm>
          <a:prstGeom prst="rect">
            <a:avLst/>
          </a:prstGeom>
          <a:noFill/>
        </p:spPr>
        <p:txBody>
          <a:bodyPr wrap="none" lIns="91440" tIns="45720" rIns="91440" bIns="45720">
            <a:spAutoFit/>
          </a:bodyPr>
          <a:lstStyle/>
          <a:p>
            <a:pPr algn="ctr"/>
            <a:r>
              <a:rPr lang="fr-FR" sz="5400" b="1" dirty="0">
                <a:ln w="22225">
                  <a:solidFill>
                    <a:schemeClr val="accent2"/>
                  </a:solidFill>
                  <a:prstDash val="solid"/>
                </a:ln>
                <a:solidFill>
                  <a:schemeClr val="accent2">
                    <a:lumMod val="40000"/>
                    <a:lumOff val="60000"/>
                  </a:schemeClr>
                </a:solidFill>
              </a:rPr>
              <a:t>Merci pour votre attention </a:t>
            </a:r>
          </a:p>
        </p:txBody>
      </p:sp>
      <p:sp>
        <p:nvSpPr>
          <p:cNvPr id="2" name="Espace réservé du pied de page 1">
            <a:extLst>
              <a:ext uri="{FF2B5EF4-FFF2-40B4-BE49-F238E27FC236}">
                <a16:creationId xmlns:a16="http://schemas.microsoft.com/office/drawing/2014/main" xmlns="" id="{E5F9DC08-F0BE-1D40-86A7-4058EB586EB4}"/>
              </a:ext>
            </a:extLst>
          </p:cNvPr>
          <p:cNvSpPr>
            <a:spLocks noGrp="1"/>
          </p:cNvSpPr>
          <p:nvPr>
            <p:ph type="ftr" sz="quarter" idx="11"/>
          </p:nvPr>
        </p:nvSpPr>
        <p:spPr/>
        <p:txBody>
          <a:bodyPr/>
          <a:lstStyle/>
          <a:p>
            <a:r>
              <a:rPr lang="en-US" dirty="0"/>
              <a:t>UDL/ Réunion ccas de </a:t>
            </a:r>
            <a:r>
              <a:rPr lang="en-US" dirty="0" err="1"/>
              <a:t>Faulx</a:t>
            </a:r>
            <a:r>
              <a:rPr lang="en-US" dirty="0"/>
              <a:t> du 19 </a:t>
            </a:r>
            <a:r>
              <a:rPr lang="en-US" dirty="0" err="1"/>
              <a:t>juin</a:t>
            </a:r>
            <a:r>
              <a:rPr lang="en-US" dirty="0"/>
              <a:t> 2023</a:t>
            </a:r>
          </a:p>
        </p:txBody>
      </p:sp>
      <p:grpSp>
        <p:nvGrpSpPr>
          <p:cNvPr id="8" name="Groupe 7">
            <a:extLst>
              <a:ext uri="{FF2B5EF4-FFF2-40B4-BE49-F238E27FC236}">
                <a16:creationId xmlns:a16="http://schemas.microsoft.com/office/drawing/2014/main" xmlns="" id="{14F2E705-2BC0-1F40-A8A0-17893DA7F1E6}"/>
              </a:ext>
            </a:extLst>
          </p:cNvPr>
          <p:cNvGrpSpPr/>
          <p:nvPr/>
        </p:nvGrpSpPr>
        <p:grpSpPr>
          <a:xfrm>
            <a:off x="5401717" y="1267504"/>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8B45C229-5DBE-A24A-AD44-4AC3AC1C263F}"/>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42EB546F-E527-BD4E-9250-5052090A85B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688272240"/>
      </p:ext>
    </p:extLst>
  </p:cSld>
  <p:clrMapOvr>
    <a:masterClrMapping/>
  </p:clrMapOvr>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4277</TotalTime>
  <Words>357</Words>
  <Application>Microsoft Office PowerPoint</Application>
  <PresentationFormat>Grand écran</PresentationFormat>
  <Paragraphs>167</Paragraphs>
  <Slides>11</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11</vt:i4>
      </vt:variant>
    </vt:vector>
  </HeadingPairs>
  <TitlesOfParts>
    <vt:vector size="17" baseType="lpstr">
      <vt:lpstr>Arial</vt:lpstr>
      <vt:lpstr>Calibri</vt:lpstr>
      <vt:lpstr>system-ui</vt:lpstr>
      <vt:lpstr>Times New Roman</vt:lpstr>
      <vt:lpstr>Tw Cen MT</vt:lpstr>
      <vt:lpstr>Ronds dans l’eau</vt:lpstr>
      <vt:lpstr>Présentation PowerPoint</vt:lpstr>
      <vt:lpstr>Présents : Dominique Grandieu,  Brigitte Casucci, Ugo de Luca, Daniel Gérardin       Lionel Risse Fabienne Georges, Claudine Dinant Marie-Jo Lépicier Armelle Bernard    Excusés : Jérôme Prévôt Rachel Grandieu, Véronique Hoffmann, Céline Lux</vt:lpstr>
      <vt:lpstr>Ordre du JOUR</vt:lpstr>
      <vt:lpstr>Ateliers numériques, </vt:lpstr>
      <vt:lpstr>Convention ANCV/ vacances Séniors,  </vt:lpstr>
      <vt:lpstr>Partenariat Ccas / résidence des hêtres</vt:lpstr>
      <vt:lpstr>Vestiaire solidaire – distribution alimentaire</vt:lpstr>
      <vt:lpstr>Commission Territoriale des Aides Sociales Facultatives</vt:lpstr>
      <vt:lpstr>permanence Point conseil Budget</vt:lpstr>
      <vt:lpstr>Points divers</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CCAS DE FAULX</dc:title>
  <dc:creator>Ugo De Luca</dc:creator>
  <cp:lastModifiedBy>Corinne Becker</cp:lastModifiedBy>
  <cp:revision>280</cp:revision>
  <dcterms:created xsi:type="dcterms:W3CDTF">2020-09-28T12:19:33Z</dcterms:created>
  <dcterms:modified xsi:type="dcterms:W3CDTF">2023-10-02T13:55:48Z</dcterms:modified>
</cp:coreProperties>
</file>